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</p:sldIdLst>
  <p:sldSz cy="10287000" cx="18288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Poppins Medium" charset="0"/>
      <p:regular r:id="rId22"/>
    </p:embeddedFont>
    <p:embeddedFont>
      <p:font typeface="Poppins Medium Bold" charset="0"/>
      <p:regular r:id="rId23"/>
    </p:embeddedFont>
    <p:embeddedFont>
      <p:font typeface="Gidole" charset="0"/>
      <p:regular r:id="rId24"/>
    </p:embeddedFont>
    <p:embeddedFont>
      <p:font typeface="Montserrat Light" charset="0"/>
      <p:regular r:id="rId25"/>
    </p:embeddedFont>
    <p:embeddedFont>
      <p:font typeface="Montserrat Light Bold" charset="0"/>
      <p:regular r:id="rId26"/>
    </p:embeddedFont>
    <p:embeddedFont>
      <p:font typeface="Poppins Light Bold" charset="0"/>
      <p:regular r:id="rId27"/>
    </p:embeddedFont>
    <p:embeddedFont>
      <p:font typeface="Arimo" charset="0"/>
      <p:regular r:id="rId28"/>
    </p:embeddedFont>
    <p:embeddedFont>
      <p:font typeface="Arimo Bold" charset="0"/>
      <p:regular r:id="rId29"/>
    </p:embeddedFont>
    <p:embeddedFont>
      <p:font typeface="Bevan" charset="0"/>
      <p:regular r:id="rId30"/>
    </p:embeddedFont>
    <p:embeddedFont>
      <p:font typeface="Poppins Bold" charset="0"/>
      <p:regular r:id="rId31"/>
    </p:embeddedFont>
    <p:embeddedFont>
      <p:font typeface="Vesper Libre Regular" charset="0"/>
      <p:regular r:id="rId32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showOutlineIcons="0">
    <p:restoredLeft sz="15620" autoAdjust="0"/>
    <p:restoredTop sz="95157" autoAdjust="0"/>
  </p:normalViewPr>
  <p:slideViewPr>
    <p:cSldViewPr>
      <p:cViewPr varScale="1">
        <p:scale>
          <a:sx n="56" d="100"/>
          <a:sy n="56" d="100"/>
        </p:scale>
        <p:origin x="-610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font" Target="fonts/font13.fntdata"/><Relationship Id="rId31" Type="http://schemas.openxmlformats.org/officeDocument/2006/relationships/font" Target="fonts/font14.fntdata"/><Relationship Id="rId32" Type="http://schemas.openxmlformats.org/officeDocument/2006/relationships/font" Target="fonts/font15.fntdata"/><Relationship Id="rId33" Type="http://schemas.openxmlformats.org/officeDocument/2006/relationships/tableStyles" Target="tableStyle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5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58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5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6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02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70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70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2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7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1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7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1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7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32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7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3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3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7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4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 fontScale="95833" lnSpcReduction="20000"/>
          </a:bodyPr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4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4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 fontScale="95833" lnSpcReduction="20000"/>
          </a:bodyPr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4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4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74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4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0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70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51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5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5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75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21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22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2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72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rcRect t="7865" b="7865"/>
          <a:stretch>
            <a:fillRect/>
          </a:stretch>
        </a:blipFill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AutoShape 2"/>
          <p:cNvSpPr/>
          <p:nvPr/>
        </p:nvSpPr>
        <p:spPr>
          <a:xfrm>
            <a:off x="863300" y="801110"/>
            <a:ext cx="16561399" cy="8684780"/>
          </a:xfrm>
          <a:prstGeom prst="rect"/>
          <a:solidFill>
            <a:srgbClr val="145DA0">
              <a:alpha val="89804"/>
            </a:srgbClr>
          </a:solidFill>
        </p:spPr>
      </p:sp>
      <p:pic>
        <p:nvPicPr>
          <p:cNvPr id="209715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863300" y="801110"/>
            <a:ext cx="2687849" cy="2687849"/>
          </a:xfrm>
          <a:prstGeom prst="rect"/>
        </p:spPr>
      </p:pic>
      <p:grpSp>
        <p:nvGrpSpPr>
          <p:cNvPr id="46" name="Group 4"/>
          <p:cNvGrpSpPr/>
          <p:nvPr/>
        </p:nvGrpSpPr>
        <p:grpSpPr>
          <a:xfrm>
            <a:off x="2299998" y="4014541"/>
            <a:ext cx="12378734" cy="2552335"/>
            <a:chOff x="0" y="0"/>
            <a:chExt cx="16504979" cy="3403113"/>
          </a:xfrm>
        </p:grpSpPr>
        <p:sp>
          <p:nvSpPr>
            <p:cNvPr id="1048605" name="TextBox 5"/>
            <p:cNvSpPr txBox="1"/>
            <p:nvPr/>
          </p:nvSpPr>
          <p:spPr>
            <a:xfrm>
              <a:off x="0" y="0"/>
              <a:ext cx="16504979" cy="2425224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14322"/>
                </a:lnSpc>
              </a:pPr>
              <a:r>
                <a:rPr sz="11935" lang="en-US" spc="-716">
                  <a:solidFill>
                    <a:srgbClr val="FFFFFF"/>
                  </a:solidFill>
                  <a:cs typeface="Poppins Bold Bold Italics"/>
                </a:rPr>
                <a:t>বাসা খুঁজুন </a:t>
              </a:r>
            </a:p>
          </p:txBody>
        </p:sp>
        <p:sp>
          <p:nvSpPr>
            <p:cNvPr id="1048606" name="TextBox 6"/>
            <p:cNvSpPr txBox="1"/>
            <p:nvPr/>
          </p:nvSpPr>
          <p:spPr>
            <a:xfrm>
              <a:off x="0" y="2656795"/>
              <a:ext cx="16283817" cy="746318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r">
                <a:lnSpc>
                  <a:spcPts val="4531"/>
                </a:lnSpc>
              </a:pPr>
              <a:r>
                <a:rPr sz="3485" lang="en-US">
                  <a:solidFill>
                    <a:srgbClr val="FFFFFF"/>
                  </a:solidFill>
                  <a:cs typeface="Poppins Medium"/>
                </a:rPr>
                <a:t>সহজেই,</a:t>
              </a:r>
              <a:r>
                <a:rPr sz="3485" lang="en-US">
                  <a:solidFill>
                    <a:srgbClr val="FFFFFF"/>
                  </a:solidFill>
                  <a:latin typeface="Poppins Medium"/>
                </a:rPr>
                <a:t> সবখানে</a:t>
              </a:r>
            </a:p>
          </p:txBody>
        </p:sp>
      </p:grpSp>
      <p:sp>
        <p:nvSpPr>
          <p:cNvPr id="1048607" name="TextBox 7"/>
          <p:cNvSpPr txBox="1"/>
          <p:nvPr/>
        </p:nvSpPr>
        <p:spPr>
          <a:xfrm>
            <a:off x="4983966" y="8302576"/>
            <a:ext cx="8320067" cy="955724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7665"/>
              </a:lnSpc>
            </a:pPr>
            <a:r>
              <a:rPr sz="5896" lang="en-US">
                <a:solidFill>
                  <a:srgbClr val="D9D9D9"/>
                </a:solidFill>
                <a:latin typeface="Poppins Medium"/>
              </a:rPr>
              <a:t>Basa</a:t>
            </a:r>
            <a:r>
              <a:rPr sz="5896" lang="en-US">
                <a:solidFill>
                  <a:srgbClr val="D9D9D9"/>
                </a:solidFill>
                <a:latin typeface="Poppins Medium Bold"/>
              </a:rPr>
              <a:t>k</a:t>
            </a:r>
            <a:r>
              <a:rPr sz="5896" lang="en-US">
                <a:solidFill>
                  <a:srgbClr val="D9D9D9"/>
                </a:solidFill>
                <a:latin typeface="Poppins Medium"/>
              </a:rPr>
              <a:t>hujun.com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AutoShape 2"/>
          <p:cNvSpPr/>
          <p:nvPr/>
        </p:nvSpPr>
        <p:spPr>
          <a:xfrm>
            <a:off x="0" y="-338410"/>
            <a:ext cx="18288000" cy="5731602"/>
          </a:xfrm>
          <a:prstGeom prst="rect"/>
          <a:solidFill>
            <a:srgbClr val="3FA3C8"/>
          </a:solidFill>
        </p:spPr>
      </p:sp>
      <p:pic>
        <p:nvPicPr>
          <p:cNvPr id="209717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2552700"/>
            <a:ext cx="4644337" cy="4644337"/>
          </a:xfrm>
          <a:prstGeom prst="rect"/>
        </p:spPr>
      </p:pic>
      <p:grpSp>
        <p:nvGrpSpPr>
          <p:cNvPr id="97" name="Group 4"/>
          <p:cNvGrpSpPr/>
          <p:nvPr/>
        </p:nvGrpSpPr>
        <p:grpSpPr>
          <a:xfrm>
            <a:off x="4755753" y="4250694"/>
            <a:ext cx="15349113" cy="1981994"/>
            <a:chOff x="0" y="114300"/>
            <a:chExt cx="20465484" cy="2642659"/>
          </a:xfrm>
        </p:grpSpPr>
        <p:sp>
          <p:nvSpPr>
            <p:cNvPr id="1048695" name="TextBox 5"/>
            <p:cNvSpPr txBox="1"/>
            <p:nvPr/>
          </p:nvSpPr>
          <p:spPr>
            <a:xfrm>
              <a:off x="0" y="114300"/>
              <a:ext cx="20465484" cy="1270000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7500"/>
                </a:lnSpc>
              </a:pPr>
              <a:r>
                <a:rPr sz="7500" lang="en-US">
                  <a:solidFill>
                    <a:srgbClr val="FFFFFF"/>
                  </a:solidFill>
                  <a:latin typeface="Gidole"/>
                </a:rPr>
                <a:t>BasaKhujun.com</a:t>
              </a:r>
            </a:p>
          </p:txBody>
        </p:sp>
        <p:sp>
          <p:nvSpPr>
            <p:cNvPr id="1048696" name="TextBox 6"/>
            <p:cNvSpPr txBox="1"/>
            <p:nvPr/>
          </p:nvSpPr>
          <p:spPr>
            <a:xfrm>
              <a:off x="0" y="1825625"/>
              <a:ext cx="20465484" cy="931334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5460"/>
                </a:lnSpc>
              </a:pPr>
              <a:r>
                <a:rPr sz="5199" lang="en-US">
                  <a:solidFill>
                    <a:srgbClr val="56AEFF"/>
                  </a:solidFill>
                  <a:cs typeface="Gidole"/>
                </a:rPr>
                <a:t>এক</a:t>
              </a:r>
              <a:r>
                <a:rPr sz="5200" lang="en-US">
                  <a:solidFill>
                    <a:srgbClr val="56AEFF"/>
                  </a:solidFill>
                  <a:latin typeface="Gidole"/>
                </a:rPr>
                <a:t> অ্যাপ, সারাদেশ।</a:t>
              </a:r>
            </a:p>
          </p:txBody>
        </p:sp>
      </p:grpSp>
      <p:grpSp>
        <p:nvGrpSpPr>
          <p:cNvPr id="98" name="Group 7"/>
          <p:cNvGrpSpPr/>
          <p:nvPr/>
        </p:nvGrpSpPr>
        <p:grpSpPr>
          <a:xfrm>
            <a:off x="228600" y="7200900"/>
            <a:ext cx="8194343" cy="1810284"/>
            <a:chOff x="-101600" y="-189243"/>
            <a:chExt cx="10925791" cy="2413712"/>
          </a:xfrm>
        </p:grpSpPr>
        <p:sp>
          <p:nvSpPr>
            <p:cNvPr id="1048697" name="TextBox 8"/>
            <p:cNvSpPr txBox="1"/>
            <p:nvPr/>
          </p:nvSpPr>
          <p:spPr>
            <a:xfrm>
              <a:off x="-101600" y="-189243"/>
              <a:ext cx="10824191" cy="1405467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8350"/>
                </a:lnSpc>
              </a:pPr>
              <a:r>
                <a:rPr dirty="0" sz="8350" lang="en-US" err="1">
                  <a:solidFill>
                    <a:srgbClr val="000000"/>
                  </a:solidFill>
                  <a:cs typeface="Bevan"/>
                </a:rPr>
                <a:t>বাসা</a:t>
              </a:r>
              <a:r>
                <a:rPr dirty="0" sz="8350" lang="en-US">
                  <a:solidFill>
                    <a:srgbClr val="000000"/>
                  </a:solidFill>
                  <a:cs typeface="Bevan"/>
                </a:rPr>
                <a:t> </a:t>
              </a:r>
              <a:r>
                <a:rPr dirty="0" sz="8350" lang="en-US" err="1">
                  <a:solidFill>
                    <a:srgbClr val="000000"/>
                  </a:solidFill>
                  <a:cs typeface="Bevan"/>
                </a:rPr>
                <a:t>খুঁজুন</a:t>
              </a:r>
              <a:endParaRPr dirty="0" sz="8350" lang="en-US">
                <a:solidFill>
                  <a:srgbClr val="000000"/>
                </a:solidFill>
                <a:cs typeface="Bevan"/>
              </a:endParaRPr>
            </a:p>
          </p:txBody>
        </p:sp>
        <p:sp>
          <p:nvSpPr>
            <p:cNvPr id="1048698" name="TextBox 9"/>
            <p:cNvSpPr txBox="1"/>
            <p:nvPr/>
          </p:nvSpPr>
          <p:spPr>
            <a:xfrm>
              <a:off x="0" y="2169865"/>
              <a:ext cx="10824191" cy="54604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232"/>
                </a:lnSpc>
              </a:pPr>
            </a:p>
          </p:txBody>
        </p:sp>
      </p:grpSp>
      <p:grpSp>
        <p:nvGrpSpPr>
          <p:cNvPr id="99" name="Group 10"/>
          <p:cNvGrpSpPr/>
          <p:nvPr/>
        </p:nvGrpSpPr>
        <p:grpSpPr>
          <a:xfrm>
            <a:off x="3419330" y="8581923"/>
            <a:ext cx="4909232" cy="589439"/>
            <a:chOff x="0" y="47625"/>
            <a:chExt cx="6545642" cy="785920"/>
          </a:xfrm>
        </p:grpSpPr>
        <p:sp>
          <p:nvSpPr>
            <p:cNvPr id="1048699" name="TextBox 11"/>
            <p:cNvSpPr txBox="1"/>
            <p:nvPr/>
          </p:nvSpPr>
          <p:spPr>
            <a:xfrm>
              <a:off x="0" y="47625"/>
              <a:ext cx="6545642" cy="50800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3010"/>
                </a:lnSpc>
              </a:pPr>
              <a:r>
                <a:rPr dirty="0" sz="3010" lang="en-US" err="1">
                  <a:solidFill>
                    <a:srgbClr val="000000"/>
                  </a:solidFill>
                  <a:cs typeface="Bevan"/>
                </a:rPr>
                <a:t>সহজেই</a:t>
              </a:r>
              <a:r>
                <a:rPr dirty="0" sz="3010" lang="en-US">
                  <a:solidFill>
                    <a:srgbClr val="000000"/>
                  </a:solidFill>
                  <a:cs typeface="Bevan"/>
                </a:rPr>
                <a:t>, </a:t>
              </a:r>
              <a:r>
                <a:rPr dirty="0" sz="3010" lang="en-US" err="1">
                  <a:solidFill>
                    <a:srgbClr val="000000"/>
                  </a:solidFill>
                  <a:cs typeface="Bevan"/>
                </a:rPr>
                <a:t>সবখানে</a:t>
              </a:r>
              <a:r>
                <a:rPr dirty="0" sz="3010" lang="en-US">
                  <a:solidFill>
                    <a:srgbClr val="000000"/>
                  </a:solidFill>
                  <a:cs typeface="Bevan"/>
                </a:rPr>
                <a:t>......</a:t>
              </a:r>
            </a:p>
          </p:txBody>
        </p:sp>
        <p:sp>
          <p:nvSpPr>
            <p:cNvPr id="1048700" name="TextBox 12"/>
            <p:cNvSpPr txBox="1"/>
            <p:nvPr/>
          </p:nvSpPr>
          <p:spPr>
            <a:xfrm>
              <a:off x="0" y="814594"/>
              <a:ext cx="6545642" cy="1895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97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EFF8"/>
        </a:solidFill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AutoShape 2"/>
          <p:cNvSpPr/>
          <p:nvPr/>
        </p:nvSpPr>
        <p:spPr>
          <a:xfrm>
            <a:off x="0" y="-338410"/>
            <a:ext cx="18288000" cy="4087892"/>
          </a:xfrm>
          <a:prstGeom prst="rect"/>
          <a:solidFill>
            <a:srgbClr val="145DA0"/>
          </a:solidFill>
        </p:spPr>
      </p:sp>
      <p:grpSp>
        <p:nvGrpSpPr>
          <p:cNvPr id="41" name="Group 3"/>
          <p:cNvGrpSpPr>
            <a:grpSpLocks noChangeAspect="1"/>
          </p:cNvGrpSpPr>
          <p:nvPr/>
        </p:nvGrpSpPr>
        <p:grpSpPr>
          <a:xfrm>
            <a:off x="10733117" y="973294"/>
            <a:ext cx="5375560" cy="5375538"/>
            <a:chOff x="0" y="0"/>
            <a:chExt cx="6350000" cy="6349975"/>
          </a:xfrm>
        </p:grpSpPr>
        <p:sp>
          <p:nvSpPr>
            <p:cNvPr id="1048598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xmlns:r="http://schemas.openxmlformats.org/officeDocument/2006/relationships" r:embed="rId1"/>
              <a:stretch>
                <a:fillRect l="-24999" r="-24999"/>
              </a:stretch>
            </a:blipFill>
          </p:spPr>
        </p:sp>
      </p:grpSp>
      <p:grpSp>
        <p:nvGrpSpPr>
          <p:cNvPr id="42" name="Group 5"/>
          <p:cNvGrpSpPr>
            <a:grpSpLocks noChangeAspect="1"/>
          </p:cNvGrpSpPr>
          <p:nvPr/>
        </p:nvGrpSpPr>
        <p:grpSpPr>
          <a:xfrm>
            <a:off x="2179324" y="973294"/>
            <a:ext cx="5375560" cy="5375538"/>
            <a:chOff x="0" y="0"/>
            <a:chExt cx="6350000" cy="6349975"/>
          </a:xfrm>
        </p:grpSpPr>
        <p:sp>
          <p:nvSpPr>
            <p:cNvPr id="1048599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-25187" r="-25187"/>
              </a:stretch>
            </a:blipFill>
          </p:spPr>
        </p:sp>
      </p:grpSp>
      <p:grpSp>
        <p:nvGrpSpPr>
          <p:cNvPr id="43" name="Group 7"/>
          <p:cNvGrpSpPr/>
          <p:nvPr/>
        </p:nvGrpSpPr>
        <p:grpSpPr>
          <a:xfrm>
            <a:off x="10287000" y="7048500"/>
            <a:ext cx="7010400" cy="1651000"/>
            <a:chOff x="-376611" y="24205"/>
            <a:chExt cx="9347200" cy="2201335"/>
          </a:xfrm>
        </p:grpSpPr>
        <p:sp>
          <p:nvSpPr>
            <p:cNvPr id="1048600" name="TextBox 8"/>
            <p:cNvSpPr txBox="1"/>
            <p:nvPr/>
          </p:nvSpPr>
          <p:spPr>
            <a:xfrm>
              <a:off x="-376611" y="24205"/>
              <a:ext cx="9347200" cy="940428"/>
            </a:xfrm>
            <a:prstGeom prst="rect"/>
          </p:spPr>
          <p:txBody>
            <a:bodyPr anchor="t" bIns="0" lIns="0" rIns="0" rtlCol="0" tIns="0" wrap="square">
              <a:spAutoFit/>
            </a:bodyPr>
            <a:p>
              <a:pPr algn="ctr">
                <a:lnSpc>
                  <a:spcPts val="5460"/>
                </a:lnSpc>
              </a:pPr>
              <a:r>
                <a:rPr dirty="0" sz="5199" lang="en-US" err="1">
                  <a:solidFill>
                    <a:srgbClr val="145DA0"/>
                  </a:solidFill>
                  <a:cs typeface="Gidole"/>
                </a:rPr>
                <a:t>নিজস্ব</a:t>
              </a:r>
              <a:r>
                <a:rPr dirty="0" sz="5199" lang="en-US">
                  <a:solidFill>
                    <a:srgbClr val="145DA0"/>
                  </a:solidFill>
                  <a:cs typeface="Gidole"/>
                </a:rPr>
                <a:t> </a:t>
              </a:r>
              <a:r>
                <a:rPr dirty="0" sz="5199" lang="en-US" err="1">
                  <a:solidFill>
                    <a:srgbClr val="145DA0"/>
                  </a:solidFill>
                  <a:cs typeface="Gidole"/>
                </a:rPr>
                <a:t>বিল্ডার্স</a:t>
              </a:r>
              <a:r>
                <a:rPr dirty="0" sz="5199" lang="en-US">
                  <a:solidFill>
                    <a:srgbClr val="145DA0"/>
                  </a:solidFill>
                  <a:cs typeface="Gidole"/>
                </a:rPr>
                <a:t> </a:t>
              </a:r>
              <a:r>
                <a:rPr dirty="0" sz="5199" lang="en-US" err="1">
                  <a:solidFill>
                    <a:srgbClr val="145DA0"/>
                  </a:solidFill>
                  <a:cs typeface="Gidole"/>
                </a:rPr>
                <a:t>কোম্পানি</a:t>
              </a:r>
              <a:r>
                <a:rPr dirty="0" sz="5199" lang="en-US">
                  <a:solidFill>
                    <a:srgbClr val="145DA0"/>
                  </a:solidFill>
                  <a:cs typeface="Gidole"/>
                </a:rPr>
                <a:t> </a:t>
              </a:r>
            </a:p>
          </p:txBody>
        </p:sp>
        <p:sp>
          <p:nvSpPr>
            <p:cNvPr id="1048601" name="TextBox 9"/>
            <p:cNvSpPr txBox="1"/>
            <p:nvPr/>
          </p:nvSpPr>
          <p:spPr>
            <a:xfrm>
              <a:off x="29789" y="1446606"/>
              <a:ext cx="8372469" cy="778934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4649"/>
                </a:lnSpc>
              </a:pPr>
              <a:r>
                <a:rPr dirty="0" sz="3099" lang="en-US" err="1">
                  <a:solidFill>
                    <a:srgbClr val="145DA0"/>
                  </a:solidFill>
                  <a:cs typeface="Montserrat Light"/>
                </a:rPr>
                <a:t>বাসা</a:t>
              </a:r>
              <a:r>
                <a:rPr dirty="0" sz="3099" lang="en-US">
                  <a:solidFill>
                    <a:srgbClr val="145DA0"/>
                  </a:solidFill>
                  <a:cs typeface="Montserrat Light"/>
                </a:rPr>
                <a:t> </a:t>
              </a:r>
              <a:r>
                <a:rPr dirty="0" sz="3099" lang="en-US" err="1">
                  <a:solidFill>
                    <a:srgbClr val="145DA0"/>
                  </a:solidFill>
                  <a:cs typeface="Montserrat Light"/>
                </a:rPr>
                <a:t>খুঁজতে</a:t>
              </a:r>
              <a:r>
                <a:rPr dirty="0" sz="3099" lang="en-US">
                  <a:solidFill>
                    <a:srgbClr val="145DA0"/>
                  </a:solidFill>
                  <a:cs typeface="Montserrat Light"/>
                </a:rPr>
                <a:t> </a:t>
              </a:r>
              <a:r>
                <a:rPr dirty="0" sz="3099" lang="en-US" err="1">
                  <a:solidFill>
                    <a:srgbClr val="145DA0"/>
                  </a:solidFill>
                  <a:cs typeface="Montserrat Light"/>
                </a:rPr>
                <a:t>এসে</a:t>
              </a:r>
              <a:r>
                <a:rPr dirty="0" sz="3099" lang="en-US">
                  <a:solidFill>
                    <a:srgbClr val="145DA0"/>
                  </a:solidFill>
                  <a:cs typeface="Montserrat Light"/>
                </a:rPr>
                <a:t> </a:t>
              </a:r>
              <a:r>
                <a:rPr dirty="0" sz="3099" lang="en-US" err="1">
                  <a:solidFill>
                    <a:srgbClr val="145DA0"/>
                  </a:solidFill>
                  <a:cs typeface="Montserrat Light"/>
                </a:rPr>
                <a:t>বানিয়েই</a:t>
              </a:r>
              <a:r>
                <a:rPr dirty="0" sz="3099" lang="en-US">
                  <a:solidFill>
                    <a:srgbClr val="145DA0"/>
                  </a:solidFill>
                  <a:cs typeface="Montserrat Light"/>
                </a:rPr>
                <a:t> </a:t>
              </a:r>
              <a:r>
                <a:rPr dirty="0" sz="3099" lang="en-US" err="1">
                  <a:solidFill>
                    <a:srgbClr val="145DA0"/>
                  </a:solidFill>
                  <a:cs typeface="Montserrat Light"/>
                </a:rPr>
                <a:t>ফেললেন</a:t>
              </a:r>
              <a:r>
                <a:rPr dirty="0" sz="3099" lang="en-US">
                  <a:solidFill>
                    <a:srgbClr val="145DA0"/>
                  </a:solidFill>
                  <a:cs typeface="Montserrat Light"/>
                </a:rPr>
                <a:t>।</a:t>
              </a:r>
            </a:p>
          </p:txBody>
        </p:sp>
      </p:grpSp>
      <p:grpSp>
        <p:nvGrpSpPr>
          <p:cNvPr id="44" name="Group 10"/>
          <p:cNvGrpSpPr/>
          <p:nvPr/>
        </p:nvGrpSpPr>
        <p:grpSpPr>
          <a:xfrm>
            <a:off x="2179324" y="7066064"/>
            <a:ext cx="6372871" cy="2891691"/>
            <a:chOff x="0" y="47625"/>
            <a:chExt cx="8497162" cy="3855588"/>
          </a:xfrm>
        </p:grpSpPr>
        <p:sp>
          <p:nvSpPr>
            <p:cNvPr id="1048602" name="TextBox 11"/>
            <p:cNvSpPr txBox="1"/>
            <p:nvPr/>
          </p:nvSpPr>
          <p:spPr>
            <a:xfrm>
              <a:off x="0" y="47625"/>
              <a:ext cx="8497162" cy="91440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5433"/>
                </a:lnSpc>
              </a:pPr>
              <a:r>
                <a:rPr sz="5199" lang="en-US">
                  <a:solidFill>
                    <a:srgbClr val="145DA0"/>
                  </a:solidFill>
                  <a:cs typeface="Gidole"/>
                </a:rPr>
                <a:t>রিয়েল এস্টেট ব্যাবসা</a:t>
              </a:r>
            </a:p>
          </p:txBody>
        </p:sp>
        <p:sp>
          <p:nvSpPr>
            <p:cNvPr id="1048603" name="TextBox 12"/>
            <p:cNvSpPr txBox="1"/>
            <p:nvPr/>
          </p:nvSpPr>
          <p:spPr>
            <a:xfrm>
              <a:off x="0" y="1221608"/>
              <a:ext cx="8497162" cy="2681605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4049"/>
                </a:lnSpc>
              </a:pPr>
              <a:r>
                <a:rPr sz="2699" lang="en-US">
                  <a:solidFill>
                    <a:srgbClr val="145DA0"/>
                  </a:solidFill>
                  <a:cs typeface="Montserrat Light"/>
                </a:rPr>
                <a:t>অ্যাপস এবং ওয়েবসাইট ব্যবহারকারীদের সংখ্যা বৃদ্ধির সাথে সাথে নিজেদের কে একটি পূর্ণাঙ্গ আবাসন খাতে ব্যবসায়ী হিসেবে প্রতিষ্ঠিত করার লক্ষ্য।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EFF8"/>
        </a:solidFill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AutoShape 2"/>
          <p:cNvSpPr/>
          <p:nvPr/>
        </p:nvSpPr>
        <p:spPr>
          <a:xfrm>
            <a:off x="0" y="-338410"/>
            <a:ext cx="18288000" cy="4087892"/>
          </a:xfrm>
          <a:prstGeom prst="rect"/>
          <a:solidFill>
            <a:srgbClr val="145DA0"/>
          </a:solidFill>
        </p:spPr>
      </p:sp>
      <p:grpSp>
        <p:nvGrpSpPr>
          <p:cNvPr id="36" name="Group 3"/>
          <p:cNvGrpSpPr>
            <a:grpSpLocks noChangeAspect="1"/>
          </p:cNvGrpSpPr>
          <p:nvPr/>
        </p:nvGrpSpPr>
        <p:grpSpPr>
          <a:xfrm>
            <a:off x="10733117" y="973294"/>
            <a:ext cx="5375560" cy="5375538"/>
            <a:chOff x="0" y="0"/>
            <a:chExt cx="6350000" cy="6349975"/>
          </a:xfrm>
        </p:grpSpPr>
        <p:sp>
          <p:nvSpPr>
            <p:cNvPr id="1048591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xmlns:r="http://schemas.openxmlformats.org/officeDocument/2006/relationships" r:embed="rId1"/>
              <a:stretch>
                <a:fillRect t="-16666" b="-16666"/>
              </a:stretch>
            </a:blipFill>
          </p:spPr>
        </p:sp>
      </p:grpSp>
      <p:grpSp>
        <p:nvGrpSpPr>
          <p:cNvPr id="37" name="Group 5"/>
          <p:cNvGrpSpPr>
            <a:grpSpLocks noChangeAspect="1"/>
          </p:cNvGrpSpPr>
          <p:nvPr/>
        </p:nvGrpSpPr>
        <p:grpSpPr>
          <a:xfrm>
            <a:off x="2631220" y="973294"/>
            <a:ext cx="5375560" cy="5375538"/>
            <a:chOff x="0" y="0"/>
            <a:chExt cx="6350000" cy="6349975"/>
          </a:xfrm>
        </p:grpSpPr>
        <p:sp>
          <p:nvSpPr>
            <p:cNvPr id="1048592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xmlns:r="http://schemas.openxmlformats.org/officeDocument/2006/relationships" r:embed="rId2"/>
              <a:stretch>
                <a:fillRect l="-24999" r="-24999"/>
              </a:stretch>
            </a:blipFill>
          </p:spPr>
        </p:sp>
      </p:grpSp>
      <p:grpSp>
        <p:nvGrpSpPr>
          <p:cNvPr id="38" name="Group 7"/>
          <p:cNvGrpSpPr/>
          <p:nvPr/>
        </p:nvGrpSpPr>
        <p:grpSpPr>
          <a:xfrm>
            <a:off x="10733117" y="7066064"/>
            <a:ext cx="6689842" cy="3070522"/>
            <a:chOff x="0" y="47625"/>
            <a:chExt cx="8919790" cy="4094029"/>
          </a:xfrm>
        </p:grpSpPr>
        <p:sp>
          <p:nvSpPr>
            <p:cNvPr id="1048593" name="TextBox 8"/>
            <p:cNvSpPr txBox="1"/>
            <p:nvPr/>
          </p:nvSpPr>
          <p:spPr>
            <a:xfrm>
              <a:off x="0" y="47625"/>
              <a:ext cx="8919790" cy="1862667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5459"/>
                </a:lnSpc>
              </a:pPr>
              <a:r>
                <a:rPr sz="5199" lang="en-US">
                  <a:solidFill>
                    <a:srgbClr val="145DA0"/>
                  </a:solidFill>
                  <a:cs typeface="Gidole"/>
                </a:rPr>
                <a:t>ইন্টেরিয়র ডিজাইন ও বাসা বাড়ি পরিবর্তন </a:t>
              </a:r>
            </a:p>
          </p:txBody>
        </p:sp>
        <p:sp>
          <p:nvSpPr>
            <p:cNvPr id="1048594" name="TextBox 9"/>
            <p:cNvSpPr txBox="1"/>
            <p:nvPr/>
          </p:nvSpPr>
          <p:spPr>
            <a:xfrm>
              <a:off x="0" y="2160455"/>
              <a:ext cx="8919790" cy="1981199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3899"/>
                </a:lnSpc>
              </a:pPr>
              <a:r>
                <a:rPr sz="2599" lang="en-US">
                  <a:solidFill>
                    <a:srgbClr val="145DA0"/>
                  </a:solidFill>
                  <a:cs typeface="Montserrat Light"/>
                </a:rPr>
                <a:t>ইন্টেরিয়র ডিজাইন, বাসা বদলানো, আসবাব সহ সমজাতীয় পন্য ও সেবার  মার্কেটিং এর উপযুক্ত প্লাটফর্ম হিসেবে গড়ে তুলার লক্ষ্য।</a:t>
              </a:r>
            </a:p>
          </p:txBody>
        </p:sp>
      </p:grpSp>
      <p:grpSp>
        <p:nvGrpSpPr>
          <p:cNvPr id="39" name="Group 10"/>
          <p:cNvGrpSpPr/>
          <p:nvPr/>
        </p:nvGrpSpPr>
        <p:grpSpPr>
          <a:xfrm>
            <a:off x="1676657" y="7110346"/>
            <a:ext cx="7284685" cy="1505683"/>
            <a:chOff x="0" y="57150"/>
            <a:chExt cx="9712913" cy="2007579"/>
          </a:xfrm>
        </p:grpSpPr>
        <p:sp>
          <p:nvSpPr>
            <p:cNvPr id="1048595" name="TextBox 11"/>
            <p:cNvSpPr txBox="1"/>
            <p:nvPr/>
          </p:nvSpPr>
          <p:spPr>
            <a:xfrm>
              <a:off x="0" y="57150"/>
              <a:ext cx="9712913" cy="999067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5853"/>
                </a:lnSpc>
              </a:pPr>
              <a:r>
                <a:rPr sz="5599" lang="en-US">
                  <a:solidFill>
                    <a:srgbClr val="145DA0"/>
                  </a:solidFill>
                  <a:cs typeface="Gidole"/>
                </a:rPr>
                <a:t>ফ্ল্যাট বা প্লট ক্রয় বিক্রয় </a:t>
              </a:r>
            </a:p>
          </p:txBody>
        </p:sp>
        <p:sp>
          <p:nvSpPr>
            <p:cNvPr id="1048596" name="TextBox 12"/>
            <p:cNvSpPr txBox="1"/>
            <p:nvPr/>
          </p:nvSpPr>
          <p:spPr>
            <a:xfrm>
              <a:off x="0" y="1302729"/>
              <a:ext cx="9712913" cy="762000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4499"/>
                </a:lnSpc>
              </a:pPr>
              <a:r>
                <a:rPr sz="2999" lang="en-US">
                  <a:solidFill>
                    <a:srgbClr val="145DA0"/>
                  </a:solidFill>
                  <a:cs typeface="Montserrat Light"/>
                </a:rPr>
                <a:t>মধ্যস্থতাকারী হিসেবে মুনাফা অর্জন।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C6FF"/>
        </a:solidFill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 l="8888" t="38164" r="8888" b="35302"/>
          <a:stretch>
            <a:fillRect/>
          </a:stretch>
        </p:blipFill>
        <p:spPr>
          <a:xfrm>
            <a:off x="6631335" y="3592962"/>
            <a:ext cx="6055412" cy="1300367"/>
          </a:xfrm>
          <a:prstGeom prst="rect"/>
        </p:spPr>
      </p:pic>
      <p:pic>
        <p:nvPicPr>
          <p:cNvPr id="209715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14379888" y="2925564"/>
            <a:ext cx="1317582" cy="1317582"/>
          </a:xfrm>
          <a:prstGeom prst="rect"/>
        </p:spPr>
      </p:pic>
      <p:pic>
        <p:nvPicPr>
          <p:cNvPr id="2097156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 l="33857" t="21973" r="36219" b="23836"/>
          <a:stretch>
            <a:fillRect/>
          </a:stretch>
        </p:blipFill>
        <p:spPr>
          <a:xfrm>
            <a:off x="3901917" y="3446150"/>
            <a:ext cx="1676553" cy="1593993"/>
          </a:xfrm>
          <a:prstGeom prst="rect"/>
        </p:spPr>
      </p:pic>
      <p:grpSp>
        <p:nvGrpSpPr>
          <p:cNvPr id="34" name="Group 5"/>
          <p:cNvGrpSpPr/>
          <p:nvPr/>
        </p:nvGrpSpPr>
        <p:grpSpPr>
          <a:xfrm>
            <a:off x="3317806" y="1398389"/>
            <a:ext cx="584111" cy="584111"/>
            <a:chOff x="0" y="0"/>
            <a:chExt cx="6350000" cy="6350000"/>
          </a:xfrm>
        </p:grpSpPr>
        <p:sp>
          <p:nvSpPr>
            <p:cNvPr id="1048587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0C6FF"/>
            </a:solidFill>
          </p:spPr>
        </p:sp>
      </p:grpSp>
      <p:sp>
        <p:nvSpPr>
          <p:cNvPr id="1048588" name="TextBox 7"/>
          <p:cNvSpPr txBox="1"/>
          <p:nvPr/>
        </p:nvSpPr>
        <p:spPr>
          <a:xfrm>
            <a:off x="2328819" y="5622725"/>
            <a:ext cx="14660442" cy="195580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7657"/>
              </a:lnSpc>
            </a:pPr>
            <a:r>
              <a:rPr sz="7657" lang="en-US">
                <a:solidFill>
                  <a:srgbClr val="0F0E0C"/>
                </a:solidFill>
                <a:latin typeface="Gidole"/>
              </a:rPr>
              <a:t>These are serving few solution of these theme.</a:t>
            </a:r>
          </a:p>
        </p:txBody>
      </p:sp>
      <p:sp>
        <p:nvSpPr>
          <p:cNvPr id="1048589" name="TextBox 8"/>
          <p:cNvSpPr txBox="1"/>
          <p:nvPr/>
        </p:nvSpPr>
        <p:spPr>
          <a:xfrm>
            <a:off x="12950569" y="4196030"/>
            <a:ext cx="4176220" cy="77470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101"/>
              </a:lnSpc>
            </a:pPr>
            <a:r>
              <a:rPr sz="6101" lang="en-US">
                <a:solidFill>
                  <a:srgbClr val="4C6FBF"/>
                </a:solidFill>
                <a:latin typeface="Gidole"/>
              </a:rPr>
              <a:t>BD Housing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C6FF"/>
        </a:solidFill>
      </p:bgPr>
    </p:bg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Box 2"/>
          <p:cNvSpPr txBox="1"/>
          <p:nvPr/>
        </p:nvSpPr>
        <p:spPr>
          <a:xfrm>
            <a:off x="1028700" y="5276850"/>
            <a:ext cx="16317761" cy="215900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8523"/>
              </a:lnSpc>
            </a:pPr>
            <a:r>
              <a:rPr sz="8523" lang="en-US">
                <a:solidFill>
                  <a:srgbClr val="1C5254"/>
                </a:solidFill>
                <a:latin typeface="Gidole"/>
              </a:rPr>
              <a:t>But </a:t>
            </a:r>
            <a:r>
              <a:rPr sz="8523" lang="en-US">
                <a:solidFill>
                  <a:srgbClr val="040606"/>
                </a:solidFill>
                <a:cs typeface="Gidole"/>
              </a:rPr>
              <a:t>বাসা খুঁজুন</a:t>
            </a:r>
            <a:r>
              <a:rPr sz="8523" lang="en-US">
                <a:solidFill>
                  <a:srgbClr val="1C5254"/>
                </a:solidFill>
                <a:latin typeface="Gidole"/>
              </a:rPr>
              <a:t> has unique name</a:t>
            </a:r>
          </a:p>
          <a:p>
            <a:pPr algn="ctr">
              <a:lnSpc>
                <a:spcPts val="8523"/>
              </a:lnSpc>
            </a:pPr>
            <a:r>
              <a:rPr sz="8523" lang="en-US">
                <a:solidFill>
                  <a:srgbClr val="1C5254"/>
                </a:solidFill>
                <a:latin typeface="Gidole"/>
              </a:rPr>
              <a:t>with complete package.</a:t>
            </a:r>
          </a:p>
        </p:txBody>
      </p:sp>
      <p:pic>
        <p:nvPicPr>
          <p:cNvPr id="209715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7454299" y="1764099"/>
            <a:ext cx="3379401" cy="3379401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rcRect l="2073" t="9130" r="1288" b="9279"/>
          <a:stretch>
            <a:fillRect/>
          </a:stretch>
        </a:blipFill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16342057" y="8368415"/>
            <a:ext cx="1834485" cy="1834485"/>
          </a:xfrm>
          <a:prstGeom prst="rect"/>
        </p:spPr>
      </p:pic>
      <p:grpSp>
        <p:nvGrpSpPr>
          <p:cNvPr id="32" name="Group 3"/>
          <p:cNvGrpSpPr/>
          <p:nvPr/>
        </p:nvGrpSpPr>
        <p:grpSpPr>
          <a:xfrm>
            <a:off x="188205" y="8399424"/>
            <a:ext cx="10571501" cy="1803475"/>
            <a:chOff x="0" y="114300"/>
            <a:chExt cx="14095334" cy="2404634"/>
          </a:xfrm>
        </p:grpSpPr>
        <p:sp>
          <p:nvSpPr>
            <p:cNvPr id="1048585" name="TextBox 4"/>
            <p:cNvSpPr txBox="1"/>
            <p:nvPr/>
          </p:nvSpPr>
          <p:spPr>
            <a:xfrm>
              <a:off x="0" y="114300"/>
              <a:ext cx="14095334" cy="1270002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7500"/>
                </a:lnSpc>
              </a:pPr>
              <a:r>
                <a:rPr sz="7500" lang="en-US">
                  <a:solidFill>
                    <a:srgbClr val="FFFFFF"/>
                  </a:solidFill>
                  <a:latin typeface="Gidole"/>
                </a:rPr>
                <a:t>THANK YOU!</a:t>
              </a:r>
            </a:p>
          </p:txBody>
        </p:sp>
        <p:sp>
          <p:nvSpPr>
            <p:cNvPr id="1048586" name="TextBox 5"/>
            <p:cNvSpPr txBox="1"/>
            <p:nvPr/>
          </p:nvSpPr>
          <p:spPr>
            <a:xfrm>
              <a:off x="0" y="1840172"/>
              <a:ext cx="14095334" cy="678762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41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AutoShape 2"/>
          <p:cNvSpPr/>
          <p:nvPr/>
        </p:nvSpPr>
        <p:spPr>
          <a:xfrm>
            <a:off x="1066800" y="1"/>
            <a:ext cx="5513851" cy="10287000"/>
          </a:xfrm>
          <a:prstGeom prst="rect"/>
          <a:solidFill>
            <a:srgbClr val="145DA0"/>
          </a:solidFill>
        </p:spPr>
      </p:sp>
      <p:grpSp>
        <p:nvGrpSpPr>
          <p:cNvPr id="48" name="Group 3"/>
          <p:cNvGrpSpPr/>
          <p:nvPr/>
        </p:nvGrpSpPr>
        <p:grpSpPr>
          <a:xfrm>
            <a:off x="7569735" y="2237758"/>
            <a:ext cx="10435091" cy="5380503"/>
            <a:chOff x="0" y="133350"/>
            <a:chExt cx="13913455" cy="7174005"/>
          </a:xfrm>
        </p:grpSpPr>
        <p:sp>
          <p:nvSpPr>
            <p:cNvPr id="1048609" name="AutoShape 4"/>
            <p:cNvSpPr/>
            <p:nvPr/>
          </p:nvSpPr>
          <p:spPr>
            <a:xfrm>
              <a:off x="0" y="3917079"/>
              <a:ext cx="1342617" cy="182047"/>
            </a:xfrm>
            <a:prstGeom prst="rect"/>
            <a:solidFill>
              <a:srgbClr val="56AEFF"/>
            </a:solidFill>
          </p:spPr>
        </p:sp>
        <p:sp>
          <p:nvSpPr>
            <p:cNvPr id="1048610" name="TextBox 5"/>
            <p:cNvSpPr txBox="1"/>
            <p:nvPr/>
          </p:nvSpPr>
          <p:spPr>
            <a:xfrm>
              <a:off x="0" y="133350"/>
              <a:ext cx="13906426" cy="1405468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8292"/>
                </a:lnSpc>
              </a:pPr>
              <a:r>
                <a:rPr sz="8292" lang="en-US">
                  <a:solidFill>
                    <a:srgbClr val="145DA0"/>
                  </a:solidFill>
                  <a:latin typeface="Gidole"/>
                </a:rPr>
                <a:t>Meet Sadman</a:t>
              </a:r>
            </a:p>
          </p:txBody>
        </p:sp>
        <p:sp>
          <p:nvSpPr>
            <p:cNvPr id="1048611" name="TextBox 6"/>
            <p:cNvSpPr txBox="1"/>
            <p:nvPr/>
          </p:nvSpPr>
          <p:spPr>
            <a:xfrm>
              <a:off x="0" y="2015661"/>
              <a:ext cx="13913455" cy="999068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5880"/>
                </a:lnSpc>
              </a:pPr>
              <a:r>
                <a:rPr sz="5600" lang="en-US">
                  <a:solidFill>
                    <a:srgbClr val="145DA0"/>
                  </a:solidFill>
                  <a:latin typeface="Gidole"/>
                </a:rPr>
                <a:t>A varsity student</a:t>
              </a:r>
            </a:p>
          </p:txBody>
        </p:sp>
        <p:sp>
          <p:nvSpPr>
            <p:cNvPr id="1048612" name="TextBox 7"/>
            <p:cNvSpPr txBox="1"/>
            <p:nvPr/>
          </p:nvSpPr>
          <p:spPr>
            <a:xfrm>
              <a:off x="0" y="4767355"/>
              <a:ext cx="13911020" cy="2540000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8076"/>
                </a:lnSpc>
              </a:pPr>
              <a:r>
                <a:rPr sz="5384" lang="en-US">
                  <a:solidFill>
                    <a:srgbClr val="145DA0"/>
                  </a:solidFill>
                  <a:cs typeface="Montserrat Light"/>
                </a:rPr>
                <a:t>নতুন</a:t>
              </a:r>
              <a:r>
                <a:rPr sz="5384" lang="en-US">
                  <a:solidFill>
                    <a:srgbClr val="145DA0"/>
                  </a:solidFill>
                  <a:latin typeface="Montserrat Light"/>
                </a:rPr>
                <a:t> ভার্সিটি, নতুন শহর।</a:t>
              </a:r>
            </a:p>
            <a:p>
              <a:pPr algn="ctr">
                <a:lnSpc>
                  <a:spcPts val="6876"/>
                </a:lnSpc>
              </a:pPr>
              <a:r>
                <a:rPr sz="4584" lang="en-US">
                  <a:solidFill>
                    <a:srgbClr val="145DA0"/>
                  </a:solidFill>
                  <a:cs typeface="Montserrat Light"/>
                </a:rPr>
                <a:t>থাকার জায়গা? নাই.....</a:t>
              </a:r>
            </a:p>
          </p:txBody>
        </p:sp>
      </p:grpSp>
      <p:grpSp>
        <p:nvGrpSpPr>
          <p:cNvPr id="49" name="Group 8"/>
          <p:cNvGrpSpPr/>
          <p:nvPr/>
        </p:nvGrpSpPr>
        <p:grpSpPr>
          <a:xfrm>
            <a:off x="8810991" y="0"/>
            <a:ext cx="10908612" cy="12919035"/>
            <a:chOff x="0" y="0"/>
            <a:chExt cx="14544816" cy="17225380"/>
          </a:xfrm>
        </p:grpSpPr>
        <p:grpSp>
          <p:nvGrpSpPr>
            <p:cNvPr id="50" name="Group 9"/>
            <p:cNvGrpSpPr/>
            <p:nvPr/>
          </p:nvGrpSpPr>
          <p:grpSpPr>
            <a:xfrm rot="-2700000">
              <a:off x="2556842" y="3625680"/>
              <a:ext cx="12149878" cy="4574709"/>
              <a:chOff x="0" y="0"/>
              <a:chExt cx="1079350" cy="406400"/>
            </a:xfrm>
          </p:grpSpPr>
          <p:sp>
            <p:nvSpPr>
              <p:cNvPr id="1048613" name="Freeform 10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ah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51" name="Group 11"/>
            <p:cNvGrpSpPr/>
            <p:nvPr/>
          </p:nvGrpSpPr>
          <p:grpSpPr>
            <a:xfrm rot="-2700000">
              <a:off x="-299237" y="8693441"/>
              <a:ext cx="13087643" cy="4574709"/>
              <a:chOff x="0" y="0"/>
              <a:chExt cx="1162657" cy="406400"/>
            </a:xfrm>
          </p:grpSpPr>
          <p:sp>
            <p:nvSpPr>
              <p:cNvPr id="1048614" name="Freeform 12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ah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</p:grpSp>
      <p:grpSp>
        <p:nvGrpSpPr>
          <p:cNvPr id="52" name="Group 13"/>
          <p:cNvGrpSpPr/>
          <p:nvPr/>
        </p:nvGrpSpPr>
        <p:grpSpPr>
          <a:xfrm>
            <a:off x="867849" y="650850"/>
            <a:ext cx="6126160" cy="7255193"/>
            <a:chOff x="0" y="0"/>
            <a:chExt cx="8168214" cy="9673590"/>
          </a:xfrm>
        </p:grpSpPr>
        <p:grpSp>
          <p:nvGrpSpPr>
            <p:cNvPr id="53" name="Group 14"/>
            <p:cNvGrpSpPr/>
            <p:nvPr/>
          </p:nvGrpSpPr>
          <p:grpSpPr>
            <a:xfrm rot="-2700000">
              <a:off x="1435895" y="2036143"/>
              <a:ext cx="6823242" cy="2569108"/>
              <a:chOff x="0" y="0"/>
              <a:chExt cx="1079350" cy="406400"/>
            </a:xfrm>
          </p:grpSpPr>
          <p:sp>
            <p:nvSpPr>
              <p:cNvPr id="1048615" name="Freeform 15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ah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3FA3C8"/>
              </a:solidFill>
            </p:spPr>
          </p:sp>
        </p:grpSp>
        <p:grpSp>
          <p:nvGrpSpPr>
            <p:cNvPr id="54" name="Group 16"/>
            <p:cNvGrpSpPr/>
            <p:nvPr/>
          </p:nvGrpSpPr>
          <p:grpSpPr>
            <a:xfrm rot="-2700000">
              <a:off x="-168048" y="4882144"/>
              <a:ext cx="7349881" cy="2569108"/>
              <a:chOff x="0" y="0"/>
              <a:chExt cx="1162657" cy="406400"/>
            </a:xfrm>
          </p:grpSpPr>
          <p:sp>
            <p:nvSpPr>
              <p:cNvPr id="1048616" name="Freeform 17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ah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38F92"/>
              </a:solidFill>
            </p:spPr>
          </p:sp>
        </p:grpSp>
      </p:grpSp>
      <p:pic>
        <p:nvPicPr>
          <p:cNvPr id="2097158" name="Picture 1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6640553" y="8639553"/>
            <a:ext cx="1647447" cy="1647447"/>
          </a:xfrm>
          <a:prstGeom prst="rect"/>
        </p:spPr>
      </p:pic>
      <p:pic>
        <p:nvPicPr>
          <p:cNvPr id="2097159" name="Picture 1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1471272" y="1891140"/>
            <a:ext cx="4628708" cy="5585169"/>
          </a:xfrm>
          <a:prstGeom prst="rect"/>
        </p:spPr>
      </p:pic>
      <p:grpSp>
        <p:nvGrpSpPr>
          <p:cNvPr id="55" name="Group 20"/>
          <p:cNvGrpSpPr/>
          <p:nvPr/>
        </p:nvGrpSpPr>
        <p:grpSpPr>
          <a:xfrm>
            <a:off x="15246723" y="-12"/>
            <a:ext cx="3041277" cy="905438"/>
            <a:chOff x="0" y="0"/>
            <a:chExt cx="4055036" cy="1207251"/>
          </a:xfrm>
        </p:grpSpPr>
        <p:sp>
          <p:nvSpPr>
            <p:cNvPr id="1048617" name="AutoShape 21"/>
            <p:cNvSpPr/>
            <p:nvPr/>
          </p:nvSpPr>
          <p:spPr>
            <a:xfrm>
              <a:off x="0" y="0"/>
              <a:ext cx="4055036" cy="1207251"/>
            </a:xfrm>
            <a:prstGeom prst="rect"/>
            <a:solidFill>
              <a:srgbClr val="145DA0"/>
            </a:solidFill>
          </p:spPr>
        </p:sp>
        <p:sp>
          <p:nvSpPr>
            <p:cNvPr id="1048618" name="TextBox 22"/>
            <p:cNvSpPr txBox="1"/>
            <p:nvPr/>
          </p:nvSpPr>
          <p:spPr>
            <a:xfrm>
              <a:off x="390745" y="289203"/>
              <a:ext cx="3588102" cy="60960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just">
                <a:lnSpc>
                  <a:spcPts val="3563"/>
                </a:lnSpc>
              </a:pPr>
              <a:r>
                <a:rPr sz="3563" lang="en-US">
                  <a:solidFill>
                    <a:srgbClr val="FFFFFF"/>
                  </a:solidFill>
                  <a:cs typeface="Gidole"/>
                </a:rPr>
                <a:t>ব্যাচেলর সিট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AutoShape 2"/>
          <p:cNvSpPr/>
          <p:nvPr/>
        </p:nvSpPr>
        <p:spPr>
          <a:xfrm>
            <a:off x="1028700" y="1"/>
            <a:ext cx="5513851" cy="10287000"/>
          </a:xfrm>
          <a:prstGeom prst="rect"/>
          <a:solidFill>
            <a:srgbClr val="145DA0"/>
          </a:solidFill>
        </p:spPr>
      </p:sp>
      <p:grpSp>
        <p:nvGrpSpPr>
          <p:cNvPr id="57" name="Group 3"/>
          <p:cNvGrpSpPr/>
          <p:nvPr/>
        </p:nvGrpSpPr>
        <p:grpSpPr>
          <a:xfrm>
            <a:off x="7569735" y="2384449"/>
            <a:ext cx="10435091" cy="5076802"/>
            <a:chOff x="0" y="133350"/>
            <a:chExt cx="13913455" cy="6769071"/>
          </a:xfrm>
        </p:grpSpPr>
        <p:sp>
          <p:nvSpPr>
            <p:cNvPr id="1048620" name="AutoShape 4"/>
            <p:cNvSpPr/>
            <p:nvPr/>
          </p:nvSpPr>
          <p:spPr>
            <a:xfrm>
              <a:off x="0" y="3754503"/>
              <a:ext cx="1342617" cy="182047"/>
            </a:xfrm>
            <a:prstGeom prst="rect"/>
            <a:solidFill>
              <a:srgbClr val="56AEFF"/>
            </a:solidFill>
          </p:spPr>
        </p:sp>
        <p:sp>
          <p:nvSpPr>
            <p:cNvPr id="1048621" name="TextBox 5"/>
            <p:cNvSpPr txBox="1"/>
            <p:nvPr/>
          </p:nvSpPr>
          <p:spPr>
            <a:xfrm>
              <a:off x="0" y="133350"/>
              <a:ext cx="13906426" cy="1405468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8292"/>
                </a:lnSpc>
              </a:pPr>
              <a:r>
                <a:rPr sz="8292" lang="en-US">
                  <a:solidFill>
                    <a:srgbClr val="145DA0"/>
                  </a:solidFill>
                  <a:latin typeface="Gidole"/>
                </a:rPr>
                <a:t>Meet Ashraf</a:t>
              </a:r>
            </a:p>
          </p:txBody>
        </p:sp>
        <p:sp>
          <p:nvSpPr>
            <p:cNvPr id="1048622" name="TextBox 6"/>
            <p:cNvSpPr txBox="1"/>
            <p:nvPr/>
          </p:nvSpPr>
          <p:spPr>
            <a:xfrm>
              <a:off x="0" y="2006136"/>
              <a:ext cx="13913455" cy="846668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5040"/>
                </a:lnSpc>
              </a:pPr>
              <a:r>
                <a:rPr sz="4800" lang="en-US">
                  <a:solidFill>
                    <a:srgbClr val="145DA0"/>
                  </a:solidFill>
                  <a:latin typeface="Gidole"/>
                </a:rPr>
                <a:t>A newly appointed service holder</a:t>
              </a:r>
            </a:p>
          </p:txBody>
        </p:sp>
        <p:sp>
          <p:nvSpPr>
            <p:cNvPr id="1048623" name="TextBox 7"/>
            <p:cNvSpPr txBox="1"/>
            <p:nvPr/>
          </p:nvSpPr>
          <p:spPr>
            <a:xfrm>
              <a:off x="0" y="4633354"/>
              <a:ext cx="13911020" cy="2269067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just">
                <a:lnSpc>
                  <a:spcPts val="6726"/>
                </a:lnSpc>
              </a:pPr>
              <a:r>
                <a:rPr sz="4484" lang="en-US">
                  <a:solidFill>
                    <a:srgbClr val="145DA0"/>
                  </a:solidFill>
                  <a:cs typeface="Montserrat Light"/>
                </a:rPr>
                <a:t>হাজারো ব্যস্ততায়, অলি-গলি হেটে বাসা খুঁজা?</a:t>
              </a:r>
            </a:p>
            <a:p>
              <a:pPr algn="ctr">
                <a:lnSpc>
                  <a:spcPts val="6726"/>
                </a:lnSpc>
              </a:pPr>
              <a:r>
                <a:rPr sz="4484" lang="en-US">
                  <a:solidFill>
                    <a:srgbClr val="145DA0"/>
                  </a:solidFill>
                  <a:cs typeface="Montserrat Light"/>
                </a:rPr>
                <a:t>অসম্ভব............</a:t>
              </a:r>
            </a:p>
          </p:txBody>
        </p:sp>
      </p:grpSp>
      <p:grpSp>
        <p:nvGrpSpPr>
          <p:cNvPr id="58" name="Group 8"/>
          <p:cNvGrpSpPr/>
          <p:nvPr/>
        </p:nvGrpSpPr>
        <p:grpSpPr>
          <a:xfrm>
            <a:off x="8810991" y="0"/>
            <a:ext cx="10908612" cy="12919035"/>
            <a:chOff x="0" y="0"/>
            <a:chExt cx="14544816" cy="17225380"/>
          </a:xfrm>
        </p:grpSpPr>
        <p:grpSp>
          <p:nvGrpSpPr>
            <p:cNvPr id="59" name="Group 9"/>
            <p:cNvGrpSpPr/>
            <p:nvPr/>
          </p:nvGrpSpPr>
          <p:grpSpPr>
            <a:xfrm rot="-2700000">
              <a:off x="2556842" y="3625680"/>
              <a:ext cx="12149878" cy="4574709"/>
              <a:chOff x="0" y="0"/>
              <a:chExt cx="1079350" cy="406400"/>
            </a:xfrm>
          </p:grpSpPr>
          <p:sp>
            <p:nvSpPr>
              <p:cNvPr id="1048624" name="Freeform 10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ah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60" name="Group 11"/>
            <p:cNvGrpSpPr/>
            <p:nvPr/>
          </p:nvGrpSpPr>
          <p:grpSpPr>
            <a:xfrm rot="-2700000">
              <a:off x="-299237" y="8693441"/>
              <a:ext cx="13087643" cy="4574709"/>
              <a:chOff x="0" y="0"/>
              <a:chExt cx="1162657" cy="406400"/>
            </a:xfrm>
          </p:grpSpPr>
          <p:sp>
            <p:nvSpPr>
              <p:cNvPr id="1048625" name="Freeform 12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ah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</p:grpSp>
      <p:pic>
        <p:nvPicPr>
          <p:cNvPr id="2097160" name="Picture 1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6640553" y="8639553"/>
            <a:ext cx="1647447" cy="1647447"/>
          </a:xfrm>
          <a:prstGeom prst="rect"/>
        </p:spPr>
      </p:pic>
      <p:pic>
        <p:nvPicPr>
          <p:cNvPr id="2097161" name="Picture 1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l="58743" r="4480"/>
          <a:stretch>
            <a:fillRect/>
          </a:stretch>
        </p:blipFill>
        <p:spPr>
          <a:xfrm>
            <a:off x="1028700" y="0"/>
            <a:ext cx="5674702" cy="10287000"/>
          </a:xfrm>
          <a:prstGeom prst="rect"/>
        </p:spPr>
      </p:pic>
      <p:grpSp>
        <p:nvGrpSpPr>
          <p:cNvPr id="61" name="Group 15"/>
          <p:cNvGrpSpPr/>
          <p:nvPr/>
        </p:nvGrpSpPr>
        <p:grpSpPr>
          <a:xfrm>
            <a:off x="15713127" y="-12"/>
            <a:ext cx="2574873" cy="948960"/>
            <a:chOff x="0" y="0"/>
            <a:chExt cx="3433164" cy="1265281"/>
          </a:xfrm>
        </p:grpSpPr>
        <p:sp>
          <p:nvSpPr>
            <p:cNvPr id="1048626" name="AutoShape 16"/>
            <p:cNvSpPr/>
            <p:nvPr/>
          </p:nvSpPr>
          <p:spPr>
            <a:xfrm>
              <a:off x="0" y="0"/>
              <a:ext cx="3433164" cy="1265281"/>
            </a:xfrm>
            <a:prstGeom prst="rect"/>
            <a:solidFill>
              <a:srgbClr val="145DA0"/>
            </a:solidFill>
          </p:spPr>
        </p:sp>
        <p:sp>
          <p:nvSpPr>
            <p:cNvPr id="1048627" name="TextBox 17"/>
            <p:cNvSpPr txBox="1"/>
            <p:nvPr/>
          </p:nvSpPr>
          <p:spPr>
            <a:xfrm>
              <a:off x="330822" y="300815"/>
              <a:ext cx="3037838" cy="626535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just">
                <a:lnSpc>
                  <a:spcPts val="3734"/>
                </a:lnSpc>
              </a:pPr>
              <a:r>
                <a:rPr sz="3734" lang="en-US">
                  <a:solidFill>
                    <a:srgbClr val="FFFFFF"/>
                  </a:solidFill>
                  <a:cs typeface="Gidole"/>
                </a:rPr>
                <a:t>বাসা ভাড়া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AutoShape 2"/>
          <p:cNvSpPr/>
          <p:nvPr/>
        </p:nvSpPr>
        <p:spPr>
          <a:xfrm>
            <a:off x="1028700" y="1"/>
            <a:ext cx="5513851" cy="10287000"/>
          </a:xfrm>
          <a:prstGeom prst="rect"/>
          <a:solidFill>
            <a:srgbClr val="145DA0"/>
          </a:solidFill>
        </p:spPr>
      </p:sp>
      <p:grpSp>
        <p:nvGrpSpPr>
          <p:cNvPr id="63" name="Group 3"/>
          <p:cNvGrpSpPr/>
          <p:nvPr/>
        </p:nvGrpSpPr>
        <p:grpSpPr>
          <a:xfrm>
            <a:off x="6994010" y="1630007"/>
            <a:ext cx="10435091" cy="5927703"/>
            <a:chOff x="0" y="133350"/>
            <a:chExt cx="13913455" cy="7903605"/>
          </a:xfrm>
        </p:grpSpPr>
        <p:sp>
          <p:nvSpPr>
            <p:cNvPr id="1048629" name="AutoShape 4"/>
            <p:cNvSpPr/>
            <p:nvPr/>
          </p:nvSpPr>
          <p:spPr>
            <a:xfrm>
              <a:off x="0" y="3754503"/>
              <a:ext cx="1342617" cy="182047"/>
            </a:xfrm>
            <a:prstGeom prst="rect"/>
            <a:solidFill>
              <a:srgbClr val="56AEFF"/>
            </a:solidFill>
          </p:spPr>
        </p:sp>
        <p:sp>
          <p:nvSpPr>
            <p:cNvPr id="1048630" name="TextBox 5"/>
            <p:cNvSpPr txBox="1"/>
            <p:nvPr/>
          </p:nvSpPr>
          <p:spPr>
            <a:xfrm>
              <a:off x="0" y="133350"/>
              <a:ext cx="13906426" cy="1405468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8292"/>
                </a:lnSpc>
              </a:pPr>
              <a:r>
                <a:rPr sz="8292" lang="en-US">
                  <a:solidFill>
                    <a:srgbClr val="145DA0"/>
                  </a:solidFill>
                  <a:latin typeface="Gidole"/>
                </a:rPr>
                <a:t>Feroj Alam sir</a:t>
              </a:r>
            </a:p>
          </p:txBody>
        </p:sp>
        <p:sp>
          <p:nvSpPr>
            <p:cNvPr id="1048631" name="TextBox 6"/>
            <p:cNvSpPr txBox="1"/>
            <p:nvPr/>
          </p:nvSpPr>
          <p:spPr>
            <a:xfrm>
              <a:off x="0" y="2006136"/>
              <a:ext cx="13913455" cy="846668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5040"/>
                </a:lnSpc>
              </a:pPr>
              <a:r>
                <a:rPr sz="4800" lang="en-US">
                  <a:solidFill>
                    <a:srgbClr val="145DA0"/>
                  </a:solidFill>
                  <a:latin typeface="Gidole"/>
                </a:rPr>
                <a:t>Recently retired form profession</a:t>
              </a:r>
            </a:p>
          </p:txBody>
        </p:sp>
        <p:sp>
          <p:nvSpPr>
            <p:cNvPr id="1048632" name="TextBox 7"/>
            <p:cNvSpPr txBox="1"/>
            <p:nvPr/>
          </p:nvSpPr>
          <p:spPr>
            <a:xfrm>
              <a:off x="0" y="4633354"/>
              <a:ext cx="13911020" cy="340360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6726"/>
                </a:lnSpc>
              </a:pPr>
              <a:r>
                <a:rPr sz="4484" lang="en-US">
                  <a:solidFill>
                    <a:srgbClr val="145DA0"/>
                  </a:solidFill>
                  <a:cs typeface="Montserrat Light"/>
                </a:rPr>
                <a:t>পেনশন এর টাকায় স্বপ্নের বাড়িটা এবার কিনেই ফেলবেন ভাবছেন।</a:t>
              </a:r>
            </a:p>
            <a:p>
              <a:pPr algn="ctr">
                <a:lnSpc>
                  <a:spcPts val="6726"/>
                </a:lnSpc>
              </a:pPr>
              <a:r>
                <a:rPr sz="4484" lang="en-US">
                  <a:solidFill>
                    <a:srgbClr val="145DA0"/>
                  </a:solidFill>
                  <a:latin typeface="Montserrat Light"/>
                </a:rPr>
                <a:t> বাড়ি পাবেন কোথায়?............</a:t>
              </a:r>
            </a:p>
          </p:txBody>
        </p:sp>
      </p:grpSp>
      <p:grpSp>
        <p:nvGrpSpPr>
          <p:cNvPr id="64" name="Group 8"/>
          <p:cNvGrpSpPr/>
          <p:nvPr/>
        </p:nvGrpSpPr>
        <p:grpSpPr>
          <a:xfrm>
            <a:off x="8810991" y="0"/>
            <a:ext cx="10908612" cy="12919035"/>
            <a:chOff x="0" y="0"/>
            <a:chExt cx="14544816" cy="17225380"/>
          </a:xfrm>
        </p:grpSpPr>
        <p:grpSp>
          <p:nvGrpSpPr>
            <p:cNvPr id="65" name="Group 9"/>
            <p:cNvGrpSpPr/>
            <p:nvPr/>
          </p:nvGrpSpPr>
          <p:grpSpPr>
            <a:xfrm rot="-2700000">
              <a:off x="2556842" y="3625680"/>
              <a:ext cx="12149878" cy="4574709"/>
              <a:chOff x="0" y="0"/>
              <a:chExt cx="1079350" cy="406400"/>
            </a:xfrm>
          </p:grpSpPr>
          <p:sp>
            <p:nvSpPr>
              <p:cNvPr id="1048633" name="Freeform 10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ah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66" name="Group 11"/>
            <p:cNvGrpSpPr/>
            <p:nvPr/>
          </p:nvGrpSpPr>
          <p:grpSpPr>
            <a:xfrm rot="-2700000">
              <a:off x="-299237" y="8693441"/>
              <a:ext cx="13087643" cy="4574709"/>
              <a:chOff x="0" y="0"/>
              <a:chExt cx="1162657" cy="406400"/>
            </a:xfrm>
          </p:grpSpPr>
          <p:sp>
            <p:nvSpPr>
              <p:cNvPr id="1048634" name="Freeform 12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ah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1D617A">
                  <a:alpha val="14902"/>
                </a:srgbClr>
              </a:solidFill>
            </p:spPr>
          </p:sp>
        </p:grpSp>
      </p:grpSp>
      <p:grpSp>
        <p:nvGrpSpPr>
          <p:cNvPr id="67" name="Group 13"/>
          <p:cNvGrpSpPr/>
          <p:nvPr/>
        </p:nvGrpSpPr>
        <p:grpSpPr>
          <a:xfrm>
            <a:off x="867849" y="650850"/>
            <a:ext cx="6126160" cy="7255193"/>
            <a:chOff x="0" y="0"/>
            <a:chExt cx="8168214" cy="9673590"/>
          </a:xfrm>
        </p:grpSpPr>
        <p:grpSp>
          <p:nvGrpSpPr>
            <p:cNvPr id="68" name="Group 14"/>
            <p:cNvGrpSpPr/>
            <p:nvPr/>
          </p:nvGrpSpPr>
          <p:grpSpPr>
            <a:xfrm rot="-2700000">
              <a:off x="1435895" y="2036143"/>
              <a:ext cx="6823242" cy="2569108"/>
              <a:chOff x="0" y="0"/>
              <a:chExt cx="1079350" cy="406400"/>
            </a:xfrm>
          </p:grpSpPr>
          <p:sp>
            <p:nvSpPr>
              <p:cNvPr id="1048635" name="Freeform 15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ah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3FA3C8"/>
              </a:solidFill>
            </p:spPr>
          </p:sp>
        </p:grpSp>
        <p:grpSp>
          <p:nvGrpSpPr>
            <p:cNvPr id="69" name="Group 16"/>
            <p:cNvGrpSpPr/>
            <p:nvPr/>
          </p:nvGrpSpPr>
          <p:grpSpPr>
            <a:xfrm rot="-2700000">
              <a:off x="-168048" y="4882144"/>
              <a:ext cx="7349881" cy="2569108"/>
              <a:chOff x="0" y="0"/>
              <a:chExt cx="1162657" cy="406400"/>
            </a:xfrm>
          </p:grpSpPr>
          <p:sp>
            <p:nvSpPr>
              <p:cNvPr id="1048636" name="Freeform 17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ah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438F92"/>
              </a:solidFill>
            </p:spPr>
          </p:sp>
        </p:grpSp>
      </p:grpSp>
      <p:pic>
        <p:nvPicPr>
          <p:cNvPr id="2097162" name="Picture 1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6640553" y="8639553"/>
            <a:ext cx="1647447" cy="1647447"/>
          </a:xfrm>
          <a:prstGeom prst="rect"/>
        </p:spPr>
      </p:pic>
      <p:pic>
        <p:nvPicPr>
          <p:cNvPr id="2097163" name="Picture 1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 l="43455" r="21034"/>
          <a:stretch>
            <a:fillRect/>
          </a:stretch>
        </p:blipFill>
        <p:spPr>
          <a:xfrm>
            <a:off x="1028700" y="0"/>
            <a:ext cx="5513851" cy="10287000"/>
          </a:xfrm>
          <a:prstGeom prst="rect"/>
        </p:spPr>
      </p:pic>
      <p:grpSp>
        <p:nvGrpSpPr>
          <p:cNvPr id="70" name="Group 20"/>
          <p:cNvGrpSpPr/>
          <p:nvPr/>
        </p:nvGrpSpPr>
        <p:grpSpPr>
          <a:xfrm>
            <a:off x="15633810" y="0"/>
            <a:ext cx="2654190" cy="1439711"/>
            <a:chOff x="0" y="0"/>
            <a:chExt cx="3538920" cy="1919615"/>
          </a:xfrm>
        </p:grpSpPr>
        <p:sp>
          <p:nvSpPr>
            <p:cNvPr id="1048637" name="AutoShape 21"/>
            <p:cNvSpPr/>
            <p:nvPr/>
          </p:nvSpPr>
          <p:spPr>
            <a:xfrm>
              <a:off x="0" y="0"/>
              <a:ext cx="3538920" cy="1919615"/>
            </a:xfrm>
            <a:prstGeom prst="rect"/>
            <a:solidFill>
              <a:srgbClr val="145DA0"/>
            </a:solidFill>
          </p:spPr>
        </p:sp>
        <p:sp>
          <p:nvSpPr>
            <p:cNvPr id="1048638" name="TextBox 22"/>
            <p:cNvSpPr txBox="1"/>
            <p:nvPr/>
          </p:nvSpPr>
          <p:spPr>
            <a:xfrm>
              <a:off x="341012" y="313264"/>
              <a:ext cx="3131416" cy="1286935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just">
                <a:lnSpc>
                  <a:spcPts val="3778"/>
                </a:lnSpc>
              </a:pPr>
              <a:r>
                <a:rPr sz="3778" lang="en-US">
                  <a:solidFill>
                    <a:srgbClr val="FFFFFF"/>
                  </a:solidFill>
                  <a:cs typeface="Gidole"/>
                </a:rPr>
                <a:t>বাসা-বাড়ি.. কেনা বেচা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EFF8"/>
        </a:solidFill>
      </p:bgPr>
    </p:bg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6062757" y="1972395"/>
            <a:ext cx="6162485" cy="2896368"/>
          </a:xfrm>
          <a:prstGeom prst="rect"/>
        </p:spPr>
      </p:pic>
      <p:grpSp>
        <p:nvGrpSpPr>
          <p:cNvPr id="95" name="Group 3"/>
          <p:cNvGrpSpPr/>
          <p:nvPr/>
        </p:nvGrpSpPr>
        <p:grpSpPr>
          <a:xfrm>
            <a:off x="16387843" y="0"/>
            <a:ext cx="1900157" cy="959922"/>
            <a:chOff x="0" y="0"/>
            <a:chExt cx="2533542" cy="1279896"/>
          </a:xfrm>
        </p:grpSpPr>
        <p:sp>
          <p:nvSpPr>
            <p:cNvPr id="1048690" name="AutoShape 4"/>
            <p:cNvSpPr/>
            <p:nvPr/>
          </p:nvSpPr>
          <p:spPr>
            <a:xfrm>
              <a:off x="0" y="0"/>
              <a:ext cx="2533542" cy="1279896"/>
            </a:xfrm>
            <a:prstGeom prst="rect"/>
            <a:solidFill>
              <a:srgbClr val="145DA0"/>
            </a:solidFill>
          </p:spPr>
        </p:sp>
        <p:sp>
          <p:nvSpPr>
            <p:cNvPr id="1048691" name="TextBox 5"/>
            <p:cNvSpPr txBox="1"/>
            <p:nvPr/>
          </p:nvSpPr>
          <p:spPr>
            <a:xfrm>
              <a:off x="244133" y="313264"/>
              <a:ext cx="2241807" cy="643468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just">
                <a:lnSpc>
                  <a:spcPts val="3778"/>
                </a:lnSpc>
              </a:pPr>
              <a:r>
                <a:rPr sz="3778" lang="en-US">
                  <a:solidFill>
                    <a:srgbClr val="FFFFFF"/>
                  </a:solidFill>
                  <a:cs typeface="Gidole"/>
                </a:rPr>
                <a:t>এছাড়াও</a:t>
              </a:r>
            </a:p>
          </p:txBody>
        </p:sp>
      </p:grpSp>
      <p:pic>
        <p:nvPicPr>
          <p:cNvPr id="2097171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16435577" y="8434577"/>
            <a:ext cx="1647447" cy="1647447"/>
          </a:xfrm>
          <a:prstGeom prst="rect"/>
        </p:spPr>
      </p:pic>
      <p:sp>
        <p:nvSpPr>
          <p:cNvPr id="1048692" name="TextBox 7"/>
          <p:cNvSpPr txBox="1"/>
          <p:nvPr/>
        </p:nvSpPr>
        <p:spPr>
          <a:xfrm>
            <a:off x="1651713" y="4964013"/>
            <a:ext cx="14984573" cy="419100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6647"/>
              </a:lnSpc>
            </a:pPr>
            <a:r>
              <a:rPr sz="6647" lang="en-US">
                <a:solidFill>
                  <a:srgbClr val="145DA0"/>
                </a:solidFill>
                <a:cs typeface="Gidole"/>
              </a:rPr>
              <a:t>পাহাড়ি অঞ্চল বা অন্যান্য যেসব পর্যটন স্পট এ হোটেল বা বোর্ডিং পেতে অসুবিধা সেখানের স্থানীয় লোকজন তাদের বাসা বাড়িতে পর্যটকদের থাকার ব্যবস্থা করে উপার্জন করতে পারবে।</a:t>
            </a:r>
          </a:p>
        </p:txBody>
      </p:sp>
      <p:sp>
        <p:nvSpPr>
          <p:cNvPr id="1048693" name=""/>
          <p:cNvSpPr txBox="1"/>
          <p:nvPr/>
        </p:nvSpPr>
        <p:spPr>
          <a:xfrm>
            <a:off x="407240" y="476248"/>
            <a:ext cx="1492916" cy="1678940"/>
          </a:xfrm>
          <a:prstGeom prst="rect"/>
        </p:spPr>
        <p:txBody>
          <a:bodyPr rtlCol="0" wrap="square">
            <a:spAutoFit/>
          </a:bodyPr>
          <a:p>
            <a:r>
              <a:rPr sz="10700" lang="en-US">
                <a:solidFill>
                  <a:srgbClr val="000000"/>
                </a:solidFill>
              </a:rPr>
              <a:t>★</a:t>
            </a:r>
            <a:endParaRPr sz="107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6D6"/>
        </a:solidFill>
      </p:bgPr>
    </p:bg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AutoShape 2"/>
          <p:cNvSpPr/>
          <p:nvPr/>
        </p:nvSpPr>
        <p:spPr>
          <a:xfrm>
            <a:off x="1" y="1"/>
            <a:ext cx="5181600" cy="10287000"/>
          </a:xfrm>
          <a:prstGeom prst="rect"/>
          <a:solidFill>
            <a:srgbClr val="82DAE6"/>
          </a:solidFill>
        </p:spPr>
      </p:sp>
      <p:grpSp>
        <p:nvGrpSpPr>
          <p:cNvPr id="72" name="Group 3"/>
          <p:cNvGrpSpPr/>
          <p:nvPr/>
        </p:nvGrpSpPr>
        <p:grpSpPr>
          <a:xfrm>
            <a:off x="5362320" y="3171824"/>
            <a:ext cx="9689565" cy="5363405"/>
            <a:chOff x="0" y="114300"/>
            <a:chExt cx="12919421" cy="7151208"/>
          </a:xfrm>
        </p:grpSpPr>
        <p:sp>
          <p:nvSpPr>
            <p:cNvPr id="1048640" name="AutoShape 4"/>
            <p:cNvSpPr/>
            <p:nvPr/>
          </p:nvSpPr>
          <p:spPr>
            <a:xfrm>
              <a:off x="0" y="3830342"/>
              <a:ext cx="1246695" cy="169041"/>
            </a:xfrm>
            <a:prstGeom prst="rect"/>
            <a:solidFill>
              <a:srgbClr val="56AEFF"/>
            </a:solidFill>
          </p:spPr>
        </p:sp>
        <p:sp>
          <p:nvSpPr>
            <p:cNvPr id="1048641" name="TextBox 5"/>
            <p:cNvSpPr txBox="1"/>
            <p:nvPr/>
          </p:nvSpPr>
          <p:spPr>
            <a:xfrm>
              <a:off x="0" y="114300"/>
              <a:ext cx="12912894" cy="2540002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7500"/>
                </a:lnSpc>
              </a:pPr>
              <a:r>
                <a:rPr sz="7500" lang="en-US">
                  <a:solidFill>
                    <a:srgbClr val="231F20"/>
                  </a:solidFill>
                  <a:cs typeface="Gidole"/>
                </a:rPr>
                <a:t>সরকারি-বেসরকারি হিসাব মতে.......</a:t>
              </a:r>
            </a:p>
          </p:txBody>
        </p:sp>
        <p:sp>
          <p:nvSpPr>
            <p:cNvPr id="1048642" name="TextBox 6"/>
            <p:cNvSpPr txBox="1"/>
            <p:nvPr/>
          </p:nvSpPr>
          <p:spPr>
            <a:xfrm>
              <a:off x="0" y="3038475"/>
              <a:ext cx="12919421" cy="29867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105"/>
                </a:lnSpc>
              </a:pPr>
            </a:p>
          </p:txBody>
        </p:sp>
        <p:sp>
          <p:nvSpPr>
            <p:cNvPr id="1048643" name="TextBox 7"/>
            <p:cNvSpPr txBox="1"/>
            <p:nvPr/>
          </p:nvSpPr>
          <p:spPr>
            <a:xfrm>
              <a:off x="0" y="4618507"/>
              <a:ext cx="12917160" cy="264700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7949"/>
                </a:lnSpc>
              </a:pPr>
              <a:r>
                <a:rPr sz="5299" lang="en-US">
                  <a:solidFill>
                    <a:srgbClr val="231F20"/>
                  </a:solidFill>
                  <a:cs typeface="Montserrat Light Bold"/>
                </a:rPr>
                <a:t>শিক্ষার্থী, পরিবারের বাহিরে মেস বা হোস্টেলে অবস্থান করে।</a:t>
              </a:r>
            </a:p>
          </p:txBody>
        </p:sp>
      </p:grpSp>
      <p:pic>
        <p:nvPicPr>
          <p:cNvPr id="2097164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197174" y="1028700"/>
            <a:ext cx="2731198" cy="4114800"/>
          </a:xfrm>
          <a:prstGeom prst="rect"/>
        </p:spPr>
      </p:pic>
      <p:pic>
        <p:nvPicPr>
          <p:cNvPr id="2097165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16371863" y="0"/>
            <a:ext cx="1916137" cy="1916137"/>
          </a:xfrm>
          <a:prstGeom prst="rect"/>
        </p:spPr>
      </p:pic>
      <p:grpSp>
        <p:nvGrpSpPr>
          <p:cNvPr id="73" name="Group 10"/>
          <p:cNvGrpSpPr/>
          <p:nvPr/>
        </p:nvGrpSpPr>
        <p:grpSpPr>
          <a:xfrm>
            <a:off x="229193" y="5143500"/>
            <a:ext cx="4667159" cy="2161021"/>
            <a:chOff x="0" y="0"/>
            <a:chExt cx="6222879" cy="2881362"/>
          </a:xfrm>
        </p:grpSpPr>
        <p:sp>
          <p:nvSpPr>
            <p:cNvPr id="1048644" name="TextBox 11"/>
            <p:cNvSpPr txBox="1"/>
            <p:nvPr/>
          </p:nvSpPr>
          <p:spPr>
            <a:xfrm>
              <a:off x="0" y="0"/>
              <a:ext cx="6222879" cy="239125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r">
                <a:lnSpc>
                  <a:spcPts val="14122"/>
                </a:lnSpc>
              </a:pPr>
              <a:r>
                <a:rPr sz="11768" lang="en-US" spc="-706">
                  <a:solidFill>
                    <a:srgbClr val="7D6A7A"/>
                  </a:solidFill>
                  <a:cs typeface="Poppins Bold Bold Italics"/>
                </a:rPr>
                <a:t>৩০ লক্ষ</a:t>
              </a:r>
            </a:p>
          </p:txBody>
        </p:sp>
        <p:sp>
          <p:nvSpPr>
            <p:cNvPr id="1048645" name="TextBox 12"/>
            <p:cNvSpPr txBox="1"/>
            <p:nvPr/>
          </p:nvSpPr>
          <p:spPr>
            <a:xfrm>
              <a:off x="0" y="2431985"/>
              <a:ext cx="6222879" cy="449377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r">
                <a:lnSpc>
                  <a:spcPts val="2753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6D6"/>
        </a:solidFill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AutoShape 2"/>
          <p:cNvSpPr/>
          <p:nvPr/>
        </p:nvSpPr>
        <p:spPr>
          <a:xfrm>
            <a:off x="-361950" y="-1"/>
            <a:ext cx="5513851" cy="10287001"/>
          </a:xfrm>
          <a:prstGeom prst="rect"/>
          <a:solidFill>
            <a:srgbClr val="82DAE6"/>
          </a:solidFill>
        </p:spPr>
      </p:sp>
      <p:grpSp>
        <p:nvGrpSpPr>
          <p:cNvPr id="75" name="Group 3"/>
          <p:cNvGrpSpPr/>
          <p:nvPr/>
        </p:nvGrpSpPr>
        <p:grpSpPr>
          <a:xfrm>
            <a:off x="5432418" y="2922356"/>
            <a:ext cx="9689565" cy="5649867"/>
            <a:chOff x="0" y="114300"/>
            <a:chExt cx="12919421" cy="7533158"/>
          </a:xfrm>
        </p:grpSpPr>
        <p:sp>
          <p:nvSpPr>
            <p:cNvPr id="1048647" name="AutoShape 4"/>
            <p:cNvSpPr/>
            <p:nvPr/>
          </p:nvSpPr>
          <p:spPr>
            <a:xfrm>
              <a:off x="0" y="3830342"/>
              <a:ext cx="1246695" cy="169041"/>
            </a:xfrm>
            <a:prstGeom prst="rect"/>
            <a:solidFill>
              <a:srgbClr val="56AEFF"/>
            </a:solidFill>
          </p:spPr>
        </p:sp>
        <p:sp>
          <p:nvSpPr>
            <p:cNvPr id="1048648" name="TextBox 5"/>
            <p:cNvSpPr txBox="1"/>
            <p:nvPr/>
          </p:nvSpPr>
          <p:spPr>
            <a:xfrm>
              <a:off x="0" y="114300"/>
              <a:ext cx="12912894" cy="2540002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7500"/>
                </a:lnSpc>
              </a:pPr>
              <a:r>
                <a:rPr sz="7500" lang="en-US">
                  <a:solidFill>
                    <a:srgbClr val="231F20"/>
                  </a:solidFill>
                  <a:cs typeface="Gidole"/>
                </a:rPr>
                <a:t>ট্রান্সপোর্ট হিসাব মতে প্রতি বছর......</a:t>
              </a:r>
            </a:p>
          </p:txBody>
        </p:sp>
        <p:sp>
          <p:nvSpPr>
            <p:cNvPr id="1048649" name="TextBox 6"/>
            <p:cNvSpPr txBox="1"/>
            <p:nvPr/>
          </p:nvSpPr>
          <p:spPr>
            <a:xfrm>
              <a:off x="0" y="3038475"/>
              <a:ext cx="12919421" cy="29867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105"/>
                </a:lnSpc>
              </a:pPr>
            </a:p>
          </p:txBody>
        </p:sp>
        <p:sp>
          <p:nvSpPr>
            <p:cNvPr id="1048650" name="TextBox 7"/>
            <p:cNvSpPr txBox="1"/>
            <p:nvPr/>
          </p:nvSpPr>
          <p:spPr>
            <a:xfrm>
              <a:off x="0" y="4599457"/>
              <a:ext cx="12917160" cy="304800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l">
                <a:lnSpc>
                  <a:spcPts val="8999"/>
                </a:lnSpc>
              </a:pPr>
              <a:r>
                <a:rPr sz="5999" lang="en-US">
                  <a:solidFill>
                    <a:srgbClr val="231F20"/>
                  </a:solidFill>
                  <a:cs typeface="Montserrat Light Bold"/>
                </a:rPr>
                <a:t>পরিবার তাদের অস্থায়ী বাসা পরিবর্তন করে।</a:t>
              </a:r>
            </a:p>
          </p:txBody>
        </p:sp>
      </p:grpSp>
      <p:pic>
        <p:nvPicPr>
          <p:cNvPr id="2097166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6373108" y="0"/>
            <a:ext cx="1914892" cy="1914892"/>
          </a:xfrm>
          <a:prstGeom prst="rect"/>
        </p:spPr>
      </p:pic>
      <p:pic>
        <p:nvPicPr>
          <p:cNvPr id="2097167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484742" y="141410"/>
            <a:ext cx="4335501" cy="4335501"/>
          </a:xfrm>
          <a:prstGeom prst="rect"/>
        </p:spPr>
      </p:pic>
      <p:grpSp>
        <p:nvGrpSpPr>
          <p:cNvPr id="76" name="Group 10"/>
          <p:cNvGrpSpPr/>
          <p:nvPr/>
        </p:nvGrpSpPr>
        <p:grpSpPr>
          <a:xfrm>
            <a:off x="318913" y="5143500"/>
            <a:ext cx="4667159" cy="2161021"/>
            <a:chOff x="0" y="0"/>
            <a:chExt cx="6222879" cy="2881362"/>
          </a:xfrm>
        </p:grpSpPr>
        <p:sp>
          <p:nvSpPr>
            <p:cNvPr id="1048651" name="TextBox 11"/>
            <p:cNvSpPr txBox="1"/>
            <p:nvPr/>
          </p:nvSpPr>
          <p:spPr>
            <a:xfrm>
              <a:off x="0" y="0"/>
              <a:ext cx="6222879" cy="239125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r">
                <a:lnSpc>
                  <a:spcPts val="14122"/>
                </a:lnSpc>
              </a:pPr>
              <a:r>
                <a:rPr sz="11768" lang="en-US" spc="-706">
                  <a:solidFill>
                    <a:srgbClr val="7D6A7A"/>
                  </a:solidFill>
                  <a:cs typeface="Poppins Bold Bold Italics"/>
                </a:rPr>
                <a:t>১ লক্ষ</a:t>
              </a:r>
            </a:p>
          </p:txBody>
        </p:sp>
        <p:sp>
          <p:nvSpPr>
            <p:cNvPr id="1048652" name="TextBox 12"/>
            <p:cNvSpPr txBox="1"/>
            <p:nvPr/>
          </p:nvSpPr>
          <p:spPr>
            <a:xfrm>
              <a:off x="0" y="2431985"/>
              <a:ext cx="6222879" cy="449377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r">
                <a:lnSpc>
                  <a:spcPts val="2753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EFF8"/>
        </a:solidFill>
      </p:bgPr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2"/>
          <p:cNvGrpSpPr/>
          <p:nvPr/>
        </p:nvGrpSpPr>
        <p:grpSpPr>
          <a:xfrm>
            <a:off x="2490710" y="3616436"/>
            <a:ext cx="3627016" cy="3643327"/>
            <a:chOff x="0" y="0"/>
            <a:chExt cx="6350000" cy="6350000"/>
          </a:xfrm>
        </p:grpSpPr>
        <p:sp>
          <p:nvSpPr>
            <p:cNvPr id="104865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6CDD"/>
            </a:solidFill>
          </p:spPr>
        </p:sp>
      </p:grpSp>
      <p:grpSp>
        <p:nvGrpSpPr>
          <p:cNvPr id="79" name="Group 4"/>
          <p:cNvGrpSpPr/>
          <p:nvPr/>
        </p:nvGrpSpPr>
        <p:grpSpPr>
          <a:xfrm>
            <a:off x="0" y="1028732"/>
            <a:ext cx="14414620" cy="1347116"/>
            <a:chOff x="0" y="0"/>
            <a:chExt cx="19219494" cy="1796155"/>
          </a:xfrm>
        </p:grpSpPr>
        <p:sp>
          <p:nvSpPr>
            <p:cNvPr id="1048654" name="AutoShape 5"/>
            <p:cNvSpPr/>
            <p:nvPr/>
          </p:nvSpPr>
          <p:spPr>
            <a:xfrm>
              <a:off x="0" y="0"/>
              <a:ext cx="19219494" cy="1796155"/>
            </a:xfrm>
            <a:prstGeom prst="rect"/>
            <a:solidFill>
              <a:srgbClr val="145DA0"/>
            </a:solidFill>
          </p:spPr>
        </p:sp>
        <p:sp>
          <p:nvSpPr>
            <p:cNvPr id="1048655" name="TextBox 6"/>
            <p:cNvSpPr txBox="1"/>
            <p:nvPr/>
          </p:nvSpPr>
          <p:spPr>
            <a:xfrm>
              <a:off x="1852001" y="435629"/>
              <a:ext cx="17006385" cy="90623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just">
                <a:lnSpc>
                  <a:spcPts val="5302"/>
                </a:lnSpc>
              </a:pPr>
              <a:r>
                <a:rPr dirty="0" sz="4800" lang="en-US" err="1">
                  <a:solidFill>
                    <a:srgbClr val="FFFFFF"/>
                  </a:solidFill>
                  <a:cs typeface="Gidole"/>
                </a:rPr>
                <a:t>প্রতি</a:t>
              </a:r>
              <a:r>
                <a:rPr dirty="0" sz="4800" lang="en-US">
                  <a:solidFill>
                    <a:srgbClr val="FFFFFF"/>
                  </a:solidFill>
                  <a:cs typeface="Gidole"/>
                </a:rPr>
                <a:t> </a:t>
              </a:r>
              <a:r>
                <a:rPr dirty="0" sz="4800" lang="en-US" err="1">
                  <a:solidFill>
                    <a:srgbClr val="FFFFFF"/>
                  </a:solidFill>
                  <a:cs typeface="Gidole"/>
                </a:rPr>
                <a:t>বছর</a:t>
              </a:r>
              <a:r>
                <a:rPr dirty="0" sz="4800" lang="en-US">
                  <a:solidFill>
                    <a:srgbClr val="FFFFFF"/>
                  </a:solidFill>
                  <a:cs typeface="Gidole"/>
                </a:rPr>
                <a:t> </a:t>
              </a:r>
              <a:r>
                <a:rPr dirty="0" sz="4800" lang="en-US" err="1">
                  <a:solidFill>
                    <a:srgbClr val="FFFFFF"/>
                  </a:solidFill>
                  <a:cs typeface="Gidole"/>
                </a:rPr>
                <a:t>সিটি</a:t>
              </a:r>
              <a:r>
                <a:rPr dirty="0" sz="4800" lang="en-US">
                  <a:solidFill>
                    <a:srgbClr val="FFFFFF"/>
                  </a:solidFill>
                  <a:cs typeface="Gidole"/>
                </a:rPr>
                <a:t> </a:t>
              </a:r>
              <a:r>
                <a:rPr dirty="0" sz="4800" lang="en-US" err="1">
                  <a:solidFill>
                    <a:srgbClr val="FFFFFF"/>
                  </a:solidFill>
                  <a:cs typeface="Gidole"/>
                </a:rPr>
                <a:t>কর্পোরেশন</a:t>
              </a:r>
              <a:r>
                <a:rPr dirty="0" sz="4800" lang="en-US">
                  <a:solidFill>
                    <a:srgbClr val="FFFFFF"/>
                  </a:solidFill>
                  <a:cs typeface="Gidole"/>
                </a:rPr>
                <a:t> </a:t>
              </a:r>
              <a:r>
                <a:rPr dirty="0" sz="4800" lang="en-US" err="1">
                  <a:solidFill>
                    <a:srgbClr val="FFFFFF"/>
                  </a:solidFill>
                  <a:cs typeface="Gidole"/>
                </a:rPr>
                <a:t>গুলোর</a:t>
              </a:r>
              <a:r>
                <a:rPr dirty="0" sz="4800" lang="en-US">
                  <a:solidFill>
                    <a:srgbClr val="FFFFFF"/>
                  </a:solidFill>
                  <a:cs typeface="Gidole"/>
                </a:rPr>
                <a:t> </a:t>
              </a:r>
              <a:r>
                <a:rPr dirty="0" sz="4800" lang="en-US" err="1">
                  <a:solidFill>
                    <a:srgbClr val="FFFFFF"/>
                  </a:solidFill>
                  <a:cs typeface="Gidole"/>
                </a:rPr>
                <a:t>আওতায়</a:t>
              </a:r>
              <a:r>
                <a:rPr dirty="0" sz="4800" lang="en-US">
                  <a:solidFill>
                    <a:srgbClr val="FFFFFF"/>
                  </a:solidFill>
                  <a:cs typeface="Gidole"/>
                </a:rPr>
                <a:t>.......</a:t>
              </a:r>
            </a:p>
          </p:txBody>
        </p:sp>
      </p:grpSp>
      <p:grpSp>
        <p:nvGrpSpPr>
          <p:cNvPr id="80" name="Group 7"/>
          <p:cNvGrpSpPr/>
          <p:nvPr/>
        </p:nvGrpSpPr>
        <p:grpSpPr>
          <a:xfrm>
            <a:off x="12439111" y="7486487"/>
            <a:ext cx="4381318" cy="1402133"/>
            <a:chOff x="0" y="0"/>
            <a:chExt cx="5841758" cy="1869510"/>
          </a:xfrm>
        </p:grpSpPr>
        <p:sp>
          <p:nvSpPr>
            <p:cNvPr id="1048656" name="TextBox 8"/>
            <p:cNvSpPr txBox="1"/>
            <p:nvPr/>
          </p:nvSpPr>
          <p:spPr>
            <a:xfrm>
              <a:off x="0" y="-66675"/>
              <a:ext cx="5841758" cy="1322797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8036"/>
                </a:lnSpc>
              </a:pPr>
              <a:r>
                <a:rPr sz="6182" lang="en-US" spc="309">
                  <a:solidFill>
                    <a:srgbClr val="156A6D"/>
                  </a:solidFill>
                  <a:cs typeface="Montserrat Light"/>
                </a:rPr>
                <a:t>বাজারমূল্য</a:t>
              </a:r>
            </a:p>
          </p:txBody>
        </p:sp>
        <p:sp>
          <p:nvSpPr>
            <p:cNvPr id="1048657" name="TextBox 9"/>
            <p:cNvSpPr txBox="1"/>
            <p:nvPr/>
          </p:nvSpPr>
          <p:spPr>
            <a:xfrm>
              <a:off x="0" y="1712798"/>
              <a:ext cx="5841758" cy="156712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948"/>
                </a:lnSpc>
              </a:pPr>
            </a:p>
          </p:txBody>
        </p:sp>
      </p:grpSp>
      <p:grpSp>
        <p:nvGrpSpPr>
          <p:cNvPr id="81" name="Group 10"/>
          <p:cNvGrpSpPr/>
          <p:nvPr/>
        </p:nvGrpSpPr>
        <p:grpSpPr>
          <a:xfrm>
            <a:off x="7696200" y="3543300"/>
            <a:ext cx="3647327" cy="3778034"/>
            <a:chOff x="0" y="0"/>
            <a:chExt cx="6350000" cy="6350000"/>
          </a:xfrm>
        </p:grpSpPr>
        <p:sp>
          <p:nvSpPr>
            <p:cNvPr id="1048658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6CDD"/>
            </a:solidFill>
          </p:spPr>
        </p:sp>
      </p:grpSp>
      <p:grpSp>
        <p:nvGrpSpPr>
          <p:cNvPr id="82" name="Group 12"/>
          <p:cNvGrpSpPr/>
          <p:nvPr/>
        </p:nvGrpSpPr>
        <p:grpSpPr>
          <a:xfrm>
            <a:off x="7924800" y="4068173"/>
            <a:ext cx="3155338" cy="3050963"/>
            <a:chOff x="0" y="-9525"/>
            <a:chExt cx="3597570" cy="3407663"/>
          </a:xfrm>
        </p:grpSpPr>
        <p:sp>
          <p:nvSpPr>
            <p:cNvPr id="1048659" name="TextBox 13"/>
            <p:cNvSpPr txBox="1"/>
            <p:nvPr/>
          </p:nvSpPr>
          <p:spPr>
            <a:xfrm>
              <a:off x="0" y="-9525"/>
              <a:ext cx="3597570" cy="2610004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13001"/>
                </a:lnSpc>
              </a:pPr>
              <a:r>
                <a:rPr dirty="0" sz="10000" lang="en-US" spc="-1028">
                  <a:solidFill>
                    <a:srgbClr val="FFFFFF"/>
                  </a:solidFill>
                  <a:cs typeface="Poppins Bold Bold Italics"/>
                </a:rPr>
                <a:t>৩০ </a:t>
              </a:r>
            </a:p>
            <a:p>
              <a:pPr algn="ctr">
                <a:lnSpc>
                  <a:spcPts val="5441"/>
                </a:lnSpc>
              </a:pPr>
              <a:r>
                <a:rPr dirty="0" sz="4400" lang="en-US" spc="-272" err="1">
                  <a:solidFill>
                    <a:srgbClr val="FFFFFF"/>
                  </a:solidFill>
                  <a:cs typeface="Poppins Bold Bold Italics"/>
                </a:rPr>
                <a:t>হাজার</a:t>
              </a:r>
              <a:r>
                <a:rPr dirty="0" sz="4400" lang="en-US" spc="-272">
                  <a:solidFill>
                    <a:srgbClr val="FFFFFF"/>
                  </a:solidFill>
                  <a:cs typeface="Poppins Bold Bold Italics"/>
                </a:rPr>
                <a:t> </a:t>
              </a:r>
            </a:p>
          </p:txBody>
        </p:sp>
        <p:sp>
          <p:nvSpPr>
            <p:cNvPr id="1048660" name="TextBox 14"/>
            <p:cNvSpPr txBox="1"/>
            <p:nvPr/>
          </p:nvSpPr>
          <p:spPr>
            <a:xfrm>
              <a:off x="0" y="3142810"/>
              <a:ext cx="3597570" cy="255328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r">
                <a:lnSpc>
                  <a:spcPts val="1800"/>
                </a:lnSpc>
              </a:pPr>
            </a:p>
          </p:txBody>
        </p:sp>
      </p:grpSp>
      <p:grpSp>
        <p:nvGrpSpPr>
          <p:cNvPr id="83" name="Group 15"/>
          <p:cNvGrpSpPr/>
          <p:nvPr/>
        </p:nvGrpSpPr>
        <p:grpSpPr>
          <a:xfrm>
            <a:off x="12807353" y="3695974"/>
            <a:ext cx="3644834" cy="3611194"/>
            <a:chOff x="0" y="0"/>
            <a:chExt cx="6350000" cy="6350000"/>
          </a:xfrm>
        </p:grpSpPr>
        <p:sp>
          <p:nvSpPr>
            <p:cNvPr id="1048661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56CDD"/>
            </a:solidFill>
          </p:spPr>
        </p:sp>
      </p:grpSp>
      <p:pic>
        <p:nvPicPr>
          <p:cNvPr id="2097168" name="Picture 1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16642578" y="882937"/>
            <a:ext cx="1638706" cy="1638706"/>
          </a:xfrm>
          <a:prstGeom prst="rect"/>
        </p:spPr>
      </p:pic>
      <p:sp>
        <p:nvSpPr>
          <p:cNvPr id="1048662" name="TextBox 18"/>
          <p:cNvSpPr txBox="1"/>
          <p:nvPr/>
        </p:nvSpPr>
        <p:spPr>
          <a:xfrm>
            <a:off x="7865111" y="7419812"/>
            <a:ext cx="3336289" cy="1205458"/>
          </a:xfrm>
          <a:prstGeom prst="rect"/>
        </p:spPr>
        <p:txBody>
          <a:bodyPr anchor="t" bIns="0" lIns="0" rIns="0" rtlCol="0" tIns="0" wrap="square">
            <a:spAutoFit/>
          </a:bodyPr>
          <a:p>
            <a:pPr algn="ctr">
              <a:lnSpc>
                <a:spcPts val="9411"/>
              </a:lnSpc>
            </a:pPr>
            <a:r>
              <a:rPr dirty="0" sz="7239" lang="en-US" spc="361" err="1">
                <a:solidFill>
                  <a:srgbClr val="156A6D"/>
                </a:solidFill>
                <a:cs typeface="Montserrat Light"/>
              </a:rPr>
              <a:t>ফ্ল্যাট</a:t>
            </a:r>
            <a:endParaRPr dirty="0" sz="7239" lang="en-US" spc="361">
              <a:solidFill>
                <a:srgbClr val="156A6D"/>
              </a:solidFill>
              <a:cs typeface="Montserrat Light"/>
            </a:endParaRPr>
          </a:p>
        </p:txBody>
      </p:sp>
      <p:grpSp>
        <p:nvGrpSpPr>
          <p:cNvPr id="84" name="Group 19"/>
          <p:cNvGrpSpPr/>
          <p:nvPr/>
        </p:nvGrpSpPr>
        <p:grpSpPr>
          <a:xfrm>
            <a:off x="2423857" y="7250019"/>
            <a:ext cx="3693869" cy="1765523"/>
            <a:chOff x="0" y="-76200"/>
            <a:chExt cx="4925159" cy="2354031"/>
          </a:xfrm>
        </p:grpSpPr>
        <p:sp>
          <p:nvSpPr>
            <p:cNvPr id="1048663" name="TextBox 20"/>
            <p:cNvSpPr txBox="1"/>
            <p:nvPr/>
          </p:nvSpPr>
          <p:spPr>
            <a:xfrm>
              <a:off x="0" y="-76200"/>
              <a:ext cx="4925159" cy="1710267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10137"/>
                </a:lnSpc>
              </a:pPr>
              <a:r>
                <a:rPr sz="7798" lang="en-US" spc="389">
                  <a:solidFill>
                    <a:srgbClr val="156A6D"/>
                  </a:solidFill>
                  <a:cs typeface="Montserrat Light"/>
                </a:rPr>
                <a:t>প্লট</a:t>
              </a:r>
            </a:p>
          </p:txBody>
        </p:sp>
        <p:sp>
          <p:nvSpPr>
            <p:cNvPr id="1048664" name="TextBox 21"/>
            <p:cNvSpPr txBox="1"/>
            <p:nvPr/>
          </p:nvSpPr>
          <p:spPr>
            <a:xfrm>
              <a:off x="0" y="2175070"/>
              <a:ext cx="4925159" cy="10276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642"/>
                </a:lnSpc>
              </a:pPr>
            </a:p>
          </p:txBody>
        </p:sp>
      </p:grpSp>
      <p:sp>
        <p:nvSpPr>
          <p:cNvPr id="1048665" name="TextBox 22"/>
          <p:cNvSpPr txBox="1"/>
          <p:nvPr/>
        </p:nvSpPr>
        <p:spPr>
          <a:xfrm>
            <a:off x="14786328" y="9343545"/>
            <a:ext cx="3712500" cy="1206501"/>
          </a:xfrm>
          <a:prstGeom prst="rect"/>
        </p:spPr>
        <p:txBody>
          <a:bodyPr anchor="t" bIns="0" lIns="0" rIns="0" rtlCol="0" tIns="0">
            <a:spAutoFit/>
          </a:bodyPr>
          <a:p>
            <a:pPr algn="just">
              <a:lnSpc>
                <a:spcPts val="7770"/>
              </a:lnSpc>
            </a:pPr>
            <a:r>
              <a:rPr dirty="0" sz="5400" lang="en-US" spc="318" err="1">
                <a:solidFill>
                  <a:srgbClr val="2C384D"/>
                </a:solidFill>
                <a:cs typeface="Gidole"/>
              </a:rPr>
              <a:t>হস্তান্তর</a:t>
            </a:r>
            <a:r>
              <a:rPr dirty="0" sz="5400" lang="en-US" spc="318">
                <a:solidFill>
                  <a:srgbClr val="2C384D"/>
                </a:solidFill>
                <a:cs typeface="Gidole"/>
              </a:rPr>
              <a:t> </a:t>
            </a:r>
            <a:r>
              <a:rPr dirty="0" sz="5400" lang="en-US" spc="318" err="1">
                <a:solidFill>
                  <a:srgbClr val="2C384D"/>
                </a:solidFill>
                <a:cs typeface="Gidole"/>
              </a:rPr>
              <a:t>হয়</a:t>
            </a:r>
            <a:endParaRPr dirty="0" sz="5400" lang="en-US" spc="318">
              <a:solidFill>
                <a:srgbClr val="2C384D"/>
              </a:solidFill>
              <a:cs typeface="Gidole"/>
            </a:endParaRPr>
          </a:p>
          <a:p>
            <a:pPr algn="r">
              <a:lnSpc>
                <a:spcPts val="1675"/>
              </a:lnSpc>
            </a:pPr>
          </a:p>
        </p:txBody>
      </p:sp>
      <p:grpSp>
        <p:nvGrpSpPr>
          <p:cNvPr id="85" name="Group 23"/>
          <p:cNvGrpSpPr/>
          <p:nvPr/>
        </p:nvGrpSpPr>
        <p:grpSpPr>
          <a:xfrm>
            <a:off x="2955129" y="4145698"/>
            <a:ext cx="2698178" cy="2584802"/>
            <a:chOff x="0" y="0"/>
            <a:chExt cx="3597570" cy="3446403"/>
          </a:xfrm>
        </p:grpSpPr>
        <p:sp>
          <p:nvSpPr>
            <p:cNvPr id="1048666" name="TextBox 24"/>
            <p:cNvSpPr txBox="1"/>
            <p:nvPr/>
          </p:nvSpPr>
          <p:spPr>
            <a:xfrm>
              <a:off x="0" y="-9525"/>
              <a:ext cx="3597570" cy="3135471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13019"/>
                </a:lnSpc>
              </a:pPr>
              <a:r>
                <a:rPr sz="10849" lang="en-US" spc="-650">
                  <a:solidFill>
                    <a:srgbClr val="FFFFFF"/>
                  </a:solidFill>
                  <a:cs typeface="Poppins Bold Bold Italics"/>
                </a:rPr>
                <a:t>১০</a:t>
              </a:r>
            </a:p>
            <a:p>
              <a:pPr algn="ctr">
                <a:lnSpc>
                  <a:spcPts val="5441"/>
                </a:lnSpc>
              </a:pPr>
              <a:r>
                <a:rPr sz="4534" lang="en-US" spc="-272">
                  <a:solidFill>
                    <a:srgbClr val="FFFFFF"/>
                  </a:solidFill>
                  <a:cs typeface="Poppins Bold Bold Italics"/>
                </a:rPr>
                <a:t>হাজার </a:t>
              </a:r>
            </a:p>
          </p:txBody>
        </p:sp>
        <p:sp>
          <p:nvSpPr>
            <p:cNvPr id="1048667" name="TextBox 25"/>
            <p:cNvSpPr txBox="1"/>
            <p:nvPr/>
          </p:nvSpPr>
          <p:spPr>
            <a:xfrm>
              <a:off x="0" y="3145985"/>
              <a:ext cx="3597570" cy="300418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r">
                <a:lnSpc>
                  <a:spcPts val="1800"/>
                </a:lnSpc>
              </a:pPr>
            </a:p>
          </p:txBody>
        </p:sp>
      </p:grpSp>
      <p:grpSp>
        <p:nvGrpSpPr>
          <p:cNvPr id="86" name="Group 26"/>
          <p:cNvGrpSpPr/>
          <p:nvPr/>
        </p:nvGrpSpPr>
        <p:grpSpPr>
          <a:xfrm>
            <a:off x="-2232382" y="7434731"/>
            <a:ext cx="2698178" cy="2589565"/>
            <a:chOff x="0" y="-9525"/>
            <a:chExt cx="3597570" cy="3452753"/>
          </a:xfrm>
        </p:grpSpPr>
        <p:sp>
          <p:nvSpPr>
            <p:cNvPr id="1048668" name="TextBox 27"/>
            <p:cNvSpPr txBox="1"/>
            <p:nvPr/>
          </p:nvSpPr>
          <p:spPr>
            <a:xfrm>
              <a:off x="0" y="-9525"/>
              <a:ext cx="3597570" cy="923329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5441"/>
                </a:lnSpc>
              </a:pPr>
              <a:r>
                <a:rPr dirty="0" sz="4534" lang="en-US" spc="-272" smtClean="0">
                  <a:solidFill>
                    <a:srgbClr val="FFFFFF"/>
                  </a:solidFill>
                  <a:cs typeface="Poppins Bold Bold Italics"/>
                </a:rPr>
                <a:t> </a:t>
              </a:r>
              <a:endParaRPr dirty="0" sz="4534" lang="en-US" spc="-272">
                <a:solidFill>
                  <a:srgbClr val="FFFFFF"/>
                </a:solidFill>
                <a:cs typeface="Poppins Bold Bold Italics"/>
              </a:endParaRPr>
            </a:p>
          </p:txBody>
        </p:sp>
        <p:sp>
          <p:nvSpPr>
            <p:cNvPr id="1048669" name="TextBox 28"/>
            <p:cNvSpPr txBox="1"/>
            <p:nvPr/>
          </p:nvSpPr>
          <p:spPr>
            <a:xfrm>
              <a:off x="0" y="3142810"/>
              <a:ext cx="3597570" cy="300418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r">
                <a:lnSpc>
                  <a:spcPts val="1800"/>
                </a:lnSpc>
              </a:pPr>
            </a:p>
          </p:txBody>
        </p:sp>
      </p:grpSp>
      <p:grpSp>
        <p:nvGrpSpPr>
          <p:cNvPr id="87" name="Group 29"/>
          <p:cNvGrpSpPr/>
          <p:nvPr/>
        </p:nvGrpSpPr>
        <p:grpSpPr>
          <a:xfrm>
            <a:off x="13122296" y="4463708"/>
            <a:ext cx="3014948" cy="2313007"/>
            <a:chOff x="0" y="0"/>
            <a:chExt cx="4019931" cy="3084010"/>
          </a:xfrm>
        </p:grpSpPr>
        <p:sp>
          <p:nvSpPr>
            <p:cNvPr id="1048670" name="TextBox 30"/>
            <p:cNvSpPr txBox="1"/>
            <p:nvPr/>
          </p:nvSpPr>
          <p:spPr>
            <a:xfrm>
              <a:off x="0" y="0"/>
              <a:ext cx="4019931" cy="2194560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12959"/>
                </a:lnSpc>
              </a:pPr>
              <a:r>
                <a:rPr sz="10799" lang="en-US" spc="-647">
                  <a:solidFill>
                    <a:srgbClr val="FFFFFF"/>
                  </a:solidFill>
                  <a:cs typeface="Poppins Bold Bold Italics"/>
                </a:rPr>
                <a:t>১০০ </a:t>
              </a:r>
            </a:p>
          </p:txBody>
        </p:sp>
        <p:sp>
          <p:nvSpPr>
            <p:cNvPr id="1048671" name="TextBox 31"/>
            <p:cNvSpPr txBox="1"/>
            <p:nvPr/>
          </p:nvSpPr>
          <p:spPr>
            <a:xfrm>
              <a:off x="0" y="2186024"/>
              <a:ext cx="4019931" cy="897985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ctr">
                <a:lnSpc>
                  <a:spcPts val="5440"/>
                </a:lnSpc>
              </a:pPr>
              <a:r>
                <a:rPr sz="4184" lang="en-US" spc="418">
                  <a:solidFill>
                    <a:srgbClr val="FFFFFF"/>
                  </a:solidFill>
                  <a:cs typeface="Poppins Light Bold"/>
                </a:rPr>
                <a:t>কোটি টাকা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EFF8"/>
        </a:solidFill>
      </p:bgPr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AutoShape 2"/>
          <p:cNvSpPr/>
          <p:nvPr/>
        </p:nvSpPr>
        <p:spPr>
          <a:xfrm>
            <a:off x="838200" y="2628900"/>
            <a:ext cx="4105092" cy="2055829"/>
          </a:xfrm>
          <a:prstGeom prst="rect"/>
          <a:solidFill>
            <a:srgbClr val="156CDD"/>
          </a:solidFill>
        </p:spPr>
      </p:sp>
      <p:grpSp>
        <p:nvGrpSpPr>
          <p:cNvPr id="89" name="Group 3"/>
          <p:cNvGrpSpPr/>
          <p:nvPr/>
        </p:nvGrpSpPr>
        <p:grpSpPr>
          <a:xfrm>
            <a:off x="838200" y="4838700"/>
            <a:ext cx="4107449" cy="4706381"/>
            <a:chOff x="0" y="0"/>
            <a:chExt cx="14089742" cy="16144255"/>
          </a:xfrm>
        </p:grpSpPr>
        <p:sp>
          <p:nvSpPr>
            <p:cNvPr id="1048673" name="Freeform 4"/>
            <p:cNvSpPr/>
            <p:nvPr/>
          </p:nvSpPr>
          <p:spPr>
            <a:xfrm>
              <a:off x="0" y="0"/>
              <a:ext cx="14089742" cy="16144255"/>
            </a:xfrm>
            <a:custGeom>
              <a:avLst/>
              <a:ahLst/>
              <a:rect l="l" t="t" r="r" b="b"/>
              <a:pathLst>
                <a:path w="14089742" h="16144255">
                  <a:moveTo>
                    <a:pt x="0" y="0"/>
                  </a:moveTo>
                  <a:lnTo>
                    <a:pt x="0" y="16144255"/>
                  </a:lnTo>
                  <a:lnTo>
                    <a:pt x="14089742" y="16144255"/>
                  </a:lnTo>
                  <a:lnTo>
                    <a:pt x="14089742" y="0"/>
                  </a:lnTo>
                  <a:lnTo>
                    <a:pt x="0" y="0"/>
                  </a:lnTo>
                  <a:close/>
                  <a:moveTo>
                    <a:pt x="14028782" y="16083294"/>
                  </a:moveTo>
                  <a:lnTo>
                    <a:pt x="59690" y="16083294"/>
                  </a:lnTo>
                  <a:lnTo>
                    <a:pt x="59690" y="59690"/>
                  </a:lnTo>
                  <a:lnTo>
                    <a:pt x="14028782" y="59690"/>
                  </a:lnTo>
                  <a:lnTo>
                    <a:pt x="14028782" y="16083294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48674" name="AutoShape 5"/>
          <p:cNvSpPr/>
          <p:nvPr/>
        </p:nvSpPr>
        <p:spPr>
          <a:xfrm>
            <a:off x="5252368" y="2668891"/>
            <a:ext cx="4039486" cy="2055829"/>
          </a:xfrm>
          <a:prstGeom prst="rect"/>
          <a:solidFill>
            <a:srgbClr val="156CDD"/>
          </a:solidFill>
        </p:spPr>
      </p:sp>
      <p:grpSp>
        <p:nvGrpSpPr>
          <p:cNvPr id="90" name="Group 6"/>
          <p:cNvGrpSpPr/>
          <p:nvPr/>
        </p:nvGrpSpPr>
        <p:grpSpPr>
          <a:xfrm>
            <a:off x="5252368" y="4803671"/>
            <a:ext cx="4039486" cy="4891217"/>
            <a:chOff x="0" y="0"/>
            <a:chExt cx="13332979" cy="16144255"/>
          </a:xfrm>
        </p:grpSpPr>
        <p:sp>
          <p:nvSpPr>
            <p:cNvPr id="1048675" name="Freeform 7"/>
            <p:cNvSpPr/>
            <p:nvPr/>
          </p:nvSpPr>
          <p:spPr>
            <a:xfrm>
              <a:off x="0" y="0"/>
              <a:ext cx="13332978" cy="16144255"/>
            </a:xfrm>
            <a:custGeom>
              <a:avLst/>
              <a:ahLst/>
              <a:rect l="l" t="t" r="r" b="b"/>
              <a:pathLst>
                <a:path w="13332978" h="16144255">
                  <a:moveTo>
                    <a:pt x="0" y="0"/>
                  </a:moveTo>
                  <a:lnTo>
                    <a:pt x="0" y="16144255"/>
                  </a:lnTo>
                  <a:lnTo>
                    <a:pt x="13332978" y="16144255"/>
                  </a:lnTo>
                  <a:lnTo>
                    <a:pt x="13332978" y="0"/>
                  </a:lnTo>
                  <a:lnTo>
                    <a:pt x="0" y="0"/>
                  </a:lnTo>
                  <a:close/>
                  <a:moveTo>
                    <a:pt x="13272019" y="16083294"/>
                  </a:moveTo>
                  <a:lnTo>
                    <a:pt x="59690" y="16083294"/>
                  </a:lnTo>
                  <a:lnTo>
                    <a:pt x="59690" y="59690"/>
                  </a:lnTo>
                  <a:lnTo>
                    <a:pt x="13272019" y="59690"/>
                  </a:lnTo>
                  <a:lnTo>
                    <a:pt x="13272019" y="16083294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48676" name="AutoShape 8"/>
          <p:cNvSpPr/>
          <p:nvPr/>
        </p:nvSpPr>
        <p:spPr>
          <a:xfrm>
            <a:off x="9554262" y="2668891"/>
            <a:ext cx="4238803" cy="2055829"/>
          </a:xfrm>
          <a:prstGeom prst="rect"/>
          <a:solidFill>
            <a:srgbClr val="156CDD"/>
          </a:solidFill>
        </p:spPr>
      </p:sp>
      <p:grpSp>
        <p:nvGrpSpPr>
          <p:cNvPr id="91" name="Group 9"/>
          <p:cNvGrpSpPr/>
          <p:nvPr/>
        </p:nvGrpSpPr>
        <p:grpSpPr>
          <a:xfrm>
            <a:off x="9554262" y="4830094"/>
            <a:ext cx="4222642" cy="4838371"/>
            <a:chOff x="0" y="0"/>
            <a:chExt cx="14089742" cy="16144255"/>
          </a:xfrm>
        </p:grpSpPr>
        <p:sp>
          <p:nvSpPr>
            <p:cNvPr id="1048677" name="Freeform 10"/>
            <p:cNvSpPr/>
            <p:nvPr/>
          </p:nvSpPr>
          <p:spPr>
            <a:xfrm>
              <a:off x="0" y="0"/>
              <a:ext cx="14089742" cy="16144255"/>
            </a:xfrm>
            <a:custGeom>
              <a:avLst/>
              <a:ahLst/>
              <a:rect l="l" t="t" r="r" b="b"/>
              <a:pathLst>
                <a:path w="14089742" h="16144255">
                  <a:moveTo>
                    <a:pt x="0" y="0"/>
                  </a:moveTo>
                  <a:lnTo>
                    <a:pt x="0" y="16144255"/>
                  </a:lnTo>
                  <a:lnTo>
                    <a:pt x="14089742" y="16144255"/>
                  </a:lnTo>
                  <a:lnTo>
                    <a:pt x="14089742" y="0"/>
                  </a:lnTo>
                  <a:lnTo>
                    <a:pt x="0" y="0"/>
                  </a:lnTo>
                  <a:close/>
                  <a:moveTo>
                    <a:pt x="14028782" y="16083294"/>
                  </a:moveTo>
                  <a:lnTo>
                    <a:pt x="59690" y="16083294"/>
                  </a:lnTo>
                  <a:lnTo>
                    <a:pt x="59690" y="59690"/>
                  </a:lnTo>
                  <a:lnTo>
                    <a:pt x="14028782" y="59690"/>
                  </a:lnTo>
                  <a:lnTo>
                    <a:pt x="14028782" y="16083294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48678" name="AutoShape 11"/>
          <p:cNvSpPr/>
          <p:nvPr/>
        </p:nvSpPr>
        <p:spPr>
          <a:xfrm>
            <a:off x="14133804" y="2668891"/>
            <a:ext cx="3900617" cy="2055829"/>
          </a:xfrm>
          <a:prstGeom prst="rect"/>
          <a:solidFill>
            <a:srgbClr val="156CDD"/>
          </a:solidFill>
        </p:spPr>
      </p:sp>
      <p:grpSp>
        <p:nvGrpSpPr>
          <p:cNvPr id="92" name="Group 12"/>
          <p:cNvGrpSpPr/>
          <p:nvPr/>
        </p:nvGrpSpPr>
        <p:grpSpPr>
          <a:xfrm>
            <a:off x="14097000" y="4838700"/>
            <a:ext cx="3878849" cy="4782581"/>
            <a:chOff x="0" y="0"/>
            <a:chExt cx="14089742" cy="16144255"/>
          </a:xfrm>
        </p:grpSpPr>
        <p:sp>
          <p:nvSpPr>
            <p:cNvPr id="1048679" name="Freeform 13"/>
            <p:cNvSpPr/>
            <p:nvPr/>
          </p:nvSpPr>
          <p:spPr>
            <a:xfrm>
              <a:off x="0" y="0"/>
              <a:ext cx="14089742" cy="16144255"/>
            </a:xfrm>
            <a:custGeom>
              <a:avLst/>
              <a:ahLst/>
              <a:rect l="l" t="t" r="r" b="b"/>
              <a:pathLst>
                <a:path w="14089742" h="16144255">
                  <a:moveTo>
                    <a:pt x="0" y="0"/>
                  </a:moveTo>
                  <a:lnTo>
                    <a:pt x="0" y="16144255"/>
                  </a:lnTo>
                  <a:lnTo>
                    <a:pt x="14089742" y="16144255"/>
                  </a:lnTo>
                  <a:lnTo>
                    <a:pt x="14089742" y="0"/>
                  </a:lnTo>
                  <a:lnTo>
                    <a:pt x="0" y="0"/>
                  </a:lnTo>
                  <a:close/>
                  <a:moveTo>
                    <a:pt x="14028782" y="16083294"/>
                  </a:moveTo>
                  <a:lnTo>
                    <a:pt x="59690" y="16083294"/>
                  </a:lnTo>
                  <a:lnTo>
                    <a:pt x="59690" y="59690"/>
                  </a:lnTo>
                  <a:lnTo>
                    <a:pt x="14028782" y="59690"/>
                  </a:lnTo>
                  <a:lnTo>
                    <a:pt x="14028782" y="16083294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id="93" name="Group 14"/>
          <p:cNvGrpSpPr/>
          <p:nvPr/>
        </p:nvGrpSpPr>
        <p:grpSpPr>
          <a:xfrm>
            <a:off x="0" y="571500"/>
            <a:ext cx="16193077" cy="1448289"/>
            <a:chOff x="581077" y="17061"/>
            <a:chExt cx="21590769" cy="1931052"/>
          </a:xfrm>
        </p:grpSpPr>
        <p:sp>
          <p:nvSpPr>
            <p:cNvPr id="1048680" name="AutoShape 15"/>
            <p:cNvSpPr/>
            <p:nvPr/>
          </p:nvSpPr>
          <p:spPr>
            <a:xfrm>
              <a:off x="581077" y="17061"/>
              <a:ext cx="21590769" cy="1931052"/>
            </a:xfrm>
            <a:prstGeom prst="rect"/>
            <a:solidFill>
              <a:srgbClr val="145DA0"/>
            </a:solidFill>
          </p:spPr>
        </p:sp>
        <p:sp>
          <p:nvSpPr>
            <p:cNvPr id="1048681" name="TextBox 16"/>
            <p:cNvSpPr txBox="1"/>
            <p:nvPr/>
          </p:nvSpPr>
          <p:spPr>
            <a:xfrm>
              <a:off x="2080498" y="462606"/>
              <a:ext cx="19104611" cy="965200"/>
            </a:xfrm>
            <a:prstGeom prst="rect"/>
          </p:spPr>
          <p:txBody>
            <a:bodyPr anchor="t" bIns="0" lIns="0" rIns="0" rtlCol="0" tIns="0">
              <a:spAutoFit/>
            </a:bodyPr>
            <a:p>
              <a:pPr algn="r">
                <a:lnSpc>
                  <a:spcPts val="5700"/>
                </a:lnSpc>
              </a:pPr>
              <a:r>
                <a:rPr dirty="0" sz="5700" lang="en-US" err="1">
                  <a:solidFill>
                    <a:srgbClr val="FFFFFF"/>
                  </a:solidFill>
                  <a:cs typeface="Gidole"/>
                </a:rPr>
                <a:t>আমরা</a:t>
              </a:r>
              <a:r>
                <a:rPr dirty="0" sz="5700" lang="en-US">
                  <a:solidFill>
                    <a:srgbClr val="FFFFFF"/>
                  </a:solidFill>
                  <a:cs typeface="Gidole"/>
                </a:rPr>
                <a:t> </a:t>
              </a:r>
              <a:r>
                <a:rPr dirty="0" sz="5700" lang="en-US" err="1">
                  <a:solidFill>
                    <a:srgbClr val="FFFFFF"/>
                  </a:solidFill>
                  <a:cs typeface="Gidole"/>
                </a:rPr>
                <a:t>যে</a:t>
              </a:r>
              <a:r>
                <a:rPr dirty="0" sz="5700" lang="en-US">
                  <a:solidFill>
                    <a:srgbClr val="FFFFFF"/>
                  </a:solidFill>
                  <a:cs typeface="Gidole"/>
                </a:rPr>
                <a:t> </a:t>
              </a:r>
              <a:r>
                <a:rPr dirty="0" sz="5700" lang="en-US" err="1">
                  <a:solidFill>
                    <a:srgbClr val="FFFFFF"/>
                  </a:solidFill>
                  <a:cs typeface="Gidole"/>
                </a:rPr>
                <a:t>সকল</a:t>
              </a:r>
              <a:r>
                <a:rPr dirty="0" sz="5700" lang="en-US">
                  <a:solidFill>
                    <a:srgbClr val="FFFFFF"/>
                  </a:solidFill>
                  <a:cs typeface="Gidole"/>
                </a:rPr>
                <a:t> </a:t>
              </a:r>
              <a:r>
                <a:rPr dirty="0" sz="5700" lang="en-US" err="1">
                  <a:solidFill>
                    <a:srgbClr val="FFFFFF"/>
                  </a:solidFill>
                  <a:cs typeface="Gidole"/>
                </a:rPr>
                <a:t>সেবা</a:t>
              </a:r>
              <a:r>
                <a:rPr dirty="0" sz="5700" lang="en-US">
                  <a:solidFill>
                    <a:srgbClr val="FFFFFF"/>
                  </a:solidFill>
                  <a:cs typeface="Gidole"/>
                </a:rPr>
                <a:t> </a:t>
              </a:r>
              <a:r>
                <a:rPr dirty="0" sz="5700" lang="en-US" err="1">
                  <a:solidFill>
                    <a:srgbClr val="FFFFFF"/>
                  </a:solidFill>
                  <a:cs typeface="Gidole"/>
                </a:rPr>
                <a:t>প্রদান</a:t>
              </a:r>
              <a:r>
                <a:rPr dirty="0" sz="5700" lang="en-US">
                  <a:solidFill>
                    <a:srgbClr val="FFFFFF"/>
                  </a:solidFill>
                  <a:cs typeface="Gidole"/>
                </a:rPr>
                <a:t> </a:t>
              </a:r>
              <a:r>
                <a:rPr dirty="0" sz="5700" lang="en-US" err="1">
                  <a:solidFill>
                    <a:srgbClr val="FFFFFF"/>
                  </a:solidFill>
                  <a:cs typeface="Gidole"/>
                </a:rPr>
                <a:t>করে</a:t>
              </a:r>
              <a:r>
                <a:rPr dirty="0" sz="5700" lang="en-US">
                  <a:solidFill>
                    <a:srgbClr val="FFFFFF"/>
                  </a:solidFill>
                  <a:cs typeface="Gidole"/>
                </a:rPr>
                <a:t> </a:t>
              </a:r>
              <a:r>
                <a:rPr dirty="0" sz="5700" lang="en-US" err="1">
                  <a:solidFill>
                    <a:srgbClr val="FFFFFF"/>
                  </a:solidFill>
                  <a:cs typeface="Gidole"/>
                </a:rPr>
                <a:t>থাকি</a:t>
              </a:r>
              <a:r>
                <a:rPr dirty="0" sz="5700" lang="en-US">
                  <a:solidFill>
                    <a:srgbClr val="FFFFFF"/>
                  </a:solidFill>
                  <a:cs typeface="Gidole"/>
                </a:rPr>
                <a:t>..............</a:t>
              </a:r>
            </a:p>
          </p:txBody>
        </p:sp>
      </p:grpSp>
      <p:pic>
        <p:nvPicPr>
          <p:cNvPr id="2097169" name="Picture 17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0" y="571500"/>
            <a:ext cx="1371600" cy="1371600"/>
          </a:xfrm>
          <a:prstGeom prst="rect"/>
        </p:spPr>
      </p:pic>
      <p:sp>
        <p:nvSpPr>
          <p:cNvPr id="1048682" name="TextBox 18"/>
          <p:cNvSpPr txBox="1"/>
          <p:nvPr/>
        </p:nvSpPr>
        <p:spPr>
          <a:xfrm>
            <a:off x="1163574" y="2791613"/>
            <a:ext cx="3835343" cy="15494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6149"/>
              </a:lnSpc>
            </a:pPr>
            <a:r>
              <a:rPr dirty="0" sz="4730" lang="en-US" spc="236" err="1">
                <a:solidFill>
                  <a:srgbClr val="FFFFFF"/>
                </a:solidFill>
                <a:cs typeface="Montserrat Light Bold"/>
              </a:rPr>
              <a:t>বাসা</a:t>
            </a:r>
            <a:r>
              <a:rPr dirty="0" sz="4730" lang="en-US" spc="236">
                <a:solidFill>
                  <a:srgbClr val="FFFFFF"/>
                </a:solidFill>
                <a:cs typeface="Montserrat Light Bold"/>
              </a:rPr>
              <a:t> </a:t>
            </a:r>
            <a:r>
              <a:rPr dirty="0" sz="4730" lang="en-US" spc="236" err="1">
                <a:solidFill>
                  <a:srgbClr val="FFFFFF"/>
                </a:solidFill>
                <a:cs typeface="Montserrat Light Bold"/>
              </a:rPr>
              <a:t>ভাড়া</a:t>
            </a:r>
            <a:r>
              <a:rPr dirty="0" sz="4730" lang="en-US" spc="236">
                <a:solidFill>
                  <a:srgbClr val="FFFFFF"/>
                </a:solidFill>
                <a:cs typeface="Montserrat Light Bold"/>
              </a:rPr>
              <a:t> </a:t>
            </a:r>
            <a:r>
              <a:rPr dirty="0" sz="4730" lang="en-US" spc="236" err="1">
                <a:solidFill>
                  <a:srgbClr val="FFFFFF"/>
                </a:solidFill>
                <a:cs typeface="Montserrat Light Bold"/>
              </a:rPr>
              <a:t>দেওয়া</a:t>
            </a:r>
            <a:r>
              <a:rPr dirty="0" sz="4730" lang="en-US" spc="236">
                <a:solidFill>
                  <a:srgbClr val="FFFFFF"/>
                </a:solidFill>
                <a:cs typeface="Montserrat Light Bold"/>
              </a:rPr>
              <a:t>/</a:t>
            </a:r>
            <a:r>
              <a:rPr dirty="0" sz="4730" lang="en-US" spc="236" err="1">
                <a:solidFill>
                  <a:srgbClr val="FFFFFF"/>
                </a:solidFill>
                <a:cs typeface="Montserrat Light Bold"/>
              </a:rPr>
              <a:t>নেওয়া</a:t>
            </a:r>
            <a:endParaRPr dirty="0" sz="4730" lang="en-US" spc="236">
              <a:solidFill>
                <a:srgbClr val="FFFFFF"/>
              </a:solidFill>
              <a:cs typeface="Montserrat Light Bold"/>
            </a:endParaRPr>
          </a:p>
        </p:txBody>
      </p:sp>
      <p:sp>
        <p:nvSpPr>
          <p:cNvPr id="1048683" name="TextBox 19"/>
          <p:cNvSpPr txBox="1"/>
          <p:nvPr/>
        </p:nvSpPr>
        <p:spPr>
          <a:xfrm>
            <a:off x="1426035" y="5105720"/>
            <a:ext cx="3334047" cy="4089400"/>
          </a:xfrm>
          <a:prstGeom prst="rect"/>
        </p:spPr>
        <p:txBody>
          <a:bodyPr anchor="t" bIns="0" lIns="0" rIns="0" rtlCol="0" tIns="0">
            <a:spAutoFit/>
          </a:bodyPr>
          <a:p>
            <a:pPr>
              <a:lnSpc>
                <a:spcPts val="4646"/>
              </a:lnSpc>
            </a:pP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চেনা-অচেনা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শহরে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থাকার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জায়গা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নিয়ে</a:t>
            </a:r>
            <a:endParaRPr dirty="0" sz="2800" lang="en-US">
              <a:solidFill>
                <a:srgbClr val="145DA0"/>
              </a:solidFill>
              <a:cs typeface="Montserrat Light"/>
            </a:endParaRPr>
          </a:p>
          <a:p>
            <a:pPr>
              <a:lnSpc>
                <a:spcPts val="4646"/>
              </a:lnSpc>
            </a:pPr>
            <a:r>
              <a:rPr dirty="0" sz="2800" lang="en-US">
                <a:solidFill>
                  <a:srgbClr val="145DA0"/>
                </a:solidFill>
                <a:latin typeface="Arimo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Arimo"/>
              </a:rPr>
              <a:t>চিন্তা</a:t>
            </a:r>
            <a:r>
              <a:rPr dirty="0" sz="2800" lang="en-US">
                <a:solidFill>
                  <a:srgbClr val="145DA0"/>
                </a:solidFill>
                <a:latin typeface="Arimo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Arimo"/>
              </a:rPr>
              <a:t>আর</a:t>
            </a:r>
            <a:r>
              <a:rPr dirty="0" sz="2800" lang="en-US">
                <a:solidFill>
                  <a:srgbClr val="145DA0"/>
                </a:solidFill>
                <a:latin typeface="Arimo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Arimo"/>
              </a:rPr>
              <a:t>নয</a:t>
            </a:r>
            <a:r>
              <a:rPr dirty="0" sz="2800" lang="en-US">
                <a:solidFill>
                  <a:srgbClr val="145DA0"/>
                </a:solidFill>
                <a:latin typeface="Arimo"/>
              </a:rPr>
              <a:t>়। </a:t>
            </a:r>
          </a:p>
          <a:p>
            <a:pPr>
              <a:lnSpc>
                <a:spcPts val="4646"/>
              </a:lnSpc>
            </a:pPr>
            <a:r>
              <a:rPr dirty="0" sz="2800" lang="en-US" err="1">
                <a:solidFill>
                  <a:srgbClr val="145DA0"/>
                </a:solidFill>
                <a:cs typeface="Arimo"/>
              </a:rPr>
              <a:t>এখন</a:t>
            </a:r>
            <a:r>
              <a:rPr dirty="0" sz="2800" lang="en-US">
                <a:solidFill>
                  <a:srgbClr val="145DA0"/>
                </a:solidFill>
                <a:cs typeface="Arimo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Arimo"/>
              </a:rPr>
              <a:t>আপনার</a:t>
            </a:r>
            <a:r>
              <a:rPr dirty="0" sz="2800" lang="en-US">
                <a:solidFill>
                  <a:srgbClr val="145DA0"/>
                </a:solidFill>
                <a:cs typeface="Arimo"/>
              </a:rPr>
              <a:t> </a:t>
            </a:r>
          </a:p>
          <a:p>
            <a:pPr>
              <a:lnSpc>
                <a:spcPts val="4646"/>
              </a:lnSpc>
            </a:pPr>
            <a:r>
              <a:rPr dirty="0" sz="2800" lang="en-US" err="1">
                <a:solidFill>
                  <a:srgbClr val="145DA0"/>
                </a:solidFill>
                <a:cs typeface="Arimo"/>
              </a:rPr>
              <a:t>হাতের</a:t>
            </a:r>
            <a:r>
              <a:rPr dirty="0" sz="2800" lang="en-US">
                <a:solidFill>
                  <a:srgbClr val="145DA0"/>
                </a:solidFill>
                <a:cs typeface="Arimo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Arimo"/>
              </a:rPr>
              <a:t>মুঠোয</a:t>
            </a:r>
            <a:r>
              <a:rPr dirty="0" sz="2800" lang="en-US">
                <a:solidFill>
                  <a:srgbClr val="145DA0"/>
                </a:solidFill>
                <a:cs typeface="Arimo"/>
              </a:rPr>
              <a:t>় </a:t>
            </a:r>
          </a:p>
          <a:p>
            <a:pPr>
              <a:lnSpc>
                <a:spcPts val="4646"/>
              </a:lnSpc>
            </a:pPr>
            <a:r>
              <a:rPr b="1" dirty="0" sz="2800" lang="en-US" err="1">
                <a:solidFill>
                  <a:srgbClr val="145DA0"/>
                </a:solidFill>
                <a:cs typeface="Arimo Bold"/>
              </a:rPr>
              <a:t>বাসা</a:t>
            </a:r>
            <a:r>
              <a:rPr b="1" dirty="0" sz="2800" lang="en-US">
                <a:solidFill>
                  <a:srgbClr val="145DA0"/>
                </a:solidFill>
                <a:cs typeface="Arimo Bold"/>
              </a:rPr>
              <a:t> </a:t>
            </a:r>
            <a:r>
              <a:rPr b="1" dirty="0" sz="2800" lang="en-US" err="1">
                <a:solidFill>
                  <a:srgbClr val="145DA0"/>
                </a:solidFill>
                <a:cs typeface="Arimo Bold"/>
              </a:rPr>
              <a:t>খুঁজুন</a:t>
            </a:r>
            <a:r>
              <a:rPr b="1" dirty="0" sz="2800" lang="en-US">
                <a:solidFill>
                  <a:srgbClr val="145DA0"/>
                </a:solidFill>
                <a:cs typeface="Arimo Bold"/>
              </a:rPr>
              <a:t>.......</a:t>
            </a:r>
          </a:p>
          <a:p>
            <a:pPr algn="l">
              <a:lnSpc>
                <a:spcPts val="4646"/>
              </a:lnSpc>
            </a:pPr>
            <a:r>
              <a:rPr dirty="0" sz="2800" lang="en-US" err="1">
                <a:solidFill>
                  <a:srgbClr val="145DA0"/>
                </a:solidFill>
                <a:cs typeface="Arimo"/>
              </a:rPr>
              <a:t>সহজেই</a:t>
            </a:r>
            <a:r>
              <a:rPr dirty="0" sz="2800" lang="en-US">
                <a:solidFill>
                  <a:srgbClr val="145DA0"/>
                </a:solidFill>
                <a:cs typeface="Arimo"/>
              </a:rPr>
              <a:t>, </a:t>
            </a:r>
            <a:r>
              <a:rPr dirty="0" sz="2800" lang="en-US" err="1">
                <a:solidFill>
                  <a:srgbClr val="145DA0"/>
                </a:solidFill>
                <a:cs typeface="Arimo"/>
              </a:rPr>
              <a:t>সবখানে</a:t>
            </a:r>
            <a:r>
              <a:rPr dirty="0" sz="2800" lang="en-US">
                <a:solidFill>
                  <a:srgbClr val="145DA0"/>
                </a:solidFill>
                <a:cs typeface="Arimo"/>
              </a:rPr>
              <a:t> ।</a:t>
            </a:r>
          </a:p>
        </p:txBody>
      </p:sp>
      <p:sp>
        <p:nvSpPr>
          <p:cNvPr id="1048684" name="TextBox 20"/>
          <p:cNvSpPr txBox="1"/>
          <p:nvPr/>
        </p:nvSpPr>
        <p:spPr>
          <a:xfrm>
            <a:off x="5437681" y="2953529"/>
            <a:ext cx="3854174" cy="12192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801"/>
              </a:lnSpc>
            </a:pPr>
            <a:r>
              <a:rPr sz="3693" lang="en-US" spc="184">
                <a:solidFill>
                  <a:srgbClr val="FFFFFF"/>
                </a:solidFill>
                <a:cs typeface="Montserrat Light Bold"/>
              </a:rPr>
              <a:t>ব্যাচেলার রুমমেট সরবরাহ</a:t>
            </a:r>
          </a:p>
        </p:txBody>
      </p:sp>
      <p:sp>
        <p:nvSpPr>
          <p:cNvPr id="1048685" name="TextBox 21"/>
          <p:cNvSpPr txBox="1"/>
          <p:nvPr/>
        </p:nvSpPr>
        <p:spPr>
          <a:xfrm>
            <a:off x="5490596" y="5253235"/>
            <a:ext cx="3641543" cy="400506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523"/>
              </a:lnSpc>
            </a:pP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অলি-গলি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হেটে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মেস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বা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হোস্টেলের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সিট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খুঁজার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দিন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শেষ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।</a:t>
            </a:r>
          </a:p>
          <a:p>
            <a:pPr algn="l">
              <a:lnSpc>
                <a:spcPts val="4523"/>
              </a:lnSpc>
            </a:pP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খালি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থাকবে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নাহ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কোনো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বেড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। </a:t>
            </a:r>
          </a:p>
          <a:p>
            <a:pPr algn="l">
              <a:lnSpc>
                <a:spcPts val="4523"/>
              </a:lnSpc>
            </a:pPr>
            <a:r>
              <a:rPr b="1" dirty="0" sz="2800" lang="en-US" err="1">
                <a:solidFill>
                  <a:srgbClr val="145DA0"/>
                </a:solidFill>
                <a:cs typeface="Montserrat Light Bold"/>
              </a:rPr>
              <a:t>বাসা</a:t>
            </a:r>
            <a:r>
              <a:rPr b="1" dirty="0" sz="2800" lang="en-US">
                <a:solidFill>
                  <a:srgbClr val="145DA0"/>
                </a:solidFill>
                <a:cs typeface="Montserrat Light Bold"/>
              </a:rPr>
              <a:t> </a:t>
            </a:r>
            <a:r>
              <a:rPr b="1" dirty="0" sz="2800" lang="en-US" err="1">
                <a:solidFill>
                  <a:srgbClr val="145DA0"/>
                </a:solidFill>
                <a:cs typeface="Montserrat Light Bold"/>
              </a:rPr>
              <a:t>খুঁজুন</a:t>
            </a:r>
            <a:r>
              <a:rPr b="1" dirty="0" sz="2800" lang="en-US">
                <a:solidFill>
                  <a:srgbClr val="145DA0"/>
                </a:solidFill>
                <a:cs typeface="Montserrat Light Bold"/>
              </a:rPr>
              <a:t>....</a:t>
            </a:r>
          </a:p>
          <a:p>
            <a:pPr algn="l">
              <a:lnSpc>
                <a:spcPts val="4523"/>
              </a:lnSpc>
            </a:pP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এক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অ্যাপ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,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সারা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দেশ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।</a:t>
            </a:r>
          </a:p>
        </p:txBody>
      </p:sp>
      <p:sp>
        <p:nvSpPr>
          <p:cNvPr id="1048686" name="TextBox 22"/>
          <p:cNvSpPr txBox="1"/>
          <p:nvPr/>
        </p:nvSpPr>
        <p:spPr>
          <a:xfrm>
            <a:off x="9738686" y="2959482"/>
            <a:ext cx="4699056" cy="13970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5539"/>
              </a:lnSpc>
            </a:pPr>
            <a:r>
              <a:rPr sz="4261" lang="en-US" spc="213">
                <a:solidFill>
                  <a:srgbClr val="FFFFFF"/>
                </a:solidFill>
                <a:cs typeface="Montserrat Light Bold"/>
              </a:rPr>
              <a:t>মিল রেট / বাসা ভাড়া হিসাব</a:t>
            </a:r>
          </a:p>
        </p:txBody>
      </p:sp>
      <p:sp>
        <p:nvSpPr>
          <p:cNvPr id="1048687" name="TextBox 23"/>
          <p:cNvSpPr txBox="1"/>
          <p:nvPr/>
        </p:nvSpPr>
        <p:spPr>
          <a:xfrm>
            <a:off x="10003299" y="5086350"/>
            <a:ext cx="3340729" cy="37973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194"/>
              </a:lnSpc>
            </a:pP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মেসের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টাকা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পয়সার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হিসাব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নিয়ে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আর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নয়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মন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কষাকষি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।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ভাড়াটিয়ার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ভাড়ার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হিসাব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খুঁজে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পাওয়া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কষ্টকর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?</a:t>
            </a:r>
          </a:p>
          <a:p>
            <a:pPr algn="l">
              <a:lnSpc>
                <a:spcPts val="4727"/>
              </a:lnSpc>
            </a:pPr>
            <a:r>
              <a:rPr b="1" dirty="0" sz="2800" lang="en-US" err="1">
                <a:solidFill>
                  <a:srgbClr val="145DA0"/>
                </a:solidFill>
                <a:cs typeface="Montserrat Light Bold"/>
              </a:rPr>
              <a:t>বাসা</a:t>
            </a:r>
            <a:r>
              <a:rPr b="1" dirty="0" sz="2800" lang="en-US">
                <a:solidFill>
                  <a:srgbClr val="145DA0"/>
                </a:solidFill>
                <a:cs typeface="Montserrat Light Bold"/>
              </a:rPr>
              <a:t> </a:t>
            </a:r>
            <a:r>
              <a:rPr b="1" dirty="0" sz="2800" lang="en-US" err="1">
                <a:solidFill>
                  <a:srgbClr val="145DA0"/>
                </a:solidFill>
                <a:cs typeface="Montserrat Light Bold"/>
              </a:rPr>
              <a:t>খুঁজুন</a:t>
            </a:r>
            <a:r>
              <a:rPr b="1" dirty="0" sz="2800" lang="en-US">
                <a:solidFill>
                  <a:srgbClr val="145DA0"/>
                </a:solidFill>
                <a:cs typeface="Montserrat Light Bold"/>
              </a:rPr>
              <a:t>.... </a:t>
            </a:r>
          </a:p>
          <a:p>
            <a:pPr algn="l">
              <a:lnSpc>
                <a:spcPts val="4194"/>
              </a:lnSpc>
            </a:pP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নিমিষেই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সমাধান</a:t>
            </a:r>
            <a:endParaRPr dirty="0" sz="2800" lang="en-US">
              <a:solidFill>
                <a:srgbClr val="145DA0"/>
              </a:solidFill>
              <a:cs typeface="Montserrat Light"/>
            </a:endParaRPr>
          </a:p>
        </p:txBody>
      </p:sp>
      <p:sp>
        <p:nvSpPr>
          <p:cNvPr id="1048688" name="TextBox 24"/>
          <p:cNvSpPr txBox="1"/>
          <p:nvPr/>
        </p:nvSpPr>
        <p:spPr>
          <a:xfrm>
            <a:off x="14274083" y="2953529"/>
            <a:ext cx="4154196" cy="14224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5588"/>
              </a:lnSpc>
            </a:pPr>
            <a:r>
              <a:rPr sz="4298" lang="en-US" spc="214">
                <a:solidFill>
                  <a:srgbClr val="FFFFFF"/>
                </a:solidFill>
                <a:cs typeface="Montserrat Light Bold"/>
              </a:rPr>
              <a:t>বাসা-বাড়ি..... ক্রয়-বিক্রয়</a:t>
            </a:r>
          </a:p>
        </p:txBody>
      </p:sp>
      <p:sp>
        <p:nvSpPr>
          <p:cNvPr id="1048689" name="TextBox 25"/>
          <p:cNvSpPr txBox="1"/>
          <p:nvPr/>
        </p:nvSpPr>
        <p:spPr>
          <a:xfrm>
            <a:off x="14274083" y="5034070"/>
            <a:ext cx="3900617" cy="360680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4695"/>
              </a:lnSpc>
            </a:pP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জীবনের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সঞ্চয়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দিয়ে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স্বপ্নের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বাড়ি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কিনবেন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latin typeface="Montserrat Light"/>
              </a:rPr>
              <a:t>ভাবছেন</a:t>
            </a:r>
            <a:r>
              <a:rPr dirty="0" sz="2800" lang="en-US">
                <a:solidFill>
                  <a:srgbClr val="145DA0"/>
                </a:solidFill>
                <a:latin typeface="Montserrat Light"/>
              </a:rPr>
              <a:t>? </a:t>
            </a:r>
          </a:p>
          <a:p>
            <a:pPr algn="l">
              <a:lnSpc>
                <a:spcPts val="4695"/>
              </a:lnSpc>
            </a:pP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আমরা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দিচ্ছি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সুন্দর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ও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মনোরম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বাসার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সন্ধান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।</a:t>
            </a:r>
          </a:p>
          <a:p>
            <a:pPr algn="l">
              <a:lnSpc>
                <a:spcPts val="4874"/>
              </a:lnSpc>
            </a:pPr>
            <a:r>
              <a:rPr b="1" dirty="0" sz="2800" lang="en-US" err="1">
                <a:solidFill>
                  <a:srgbClr val="145DA0"/>
                </a:solidFill>
                <a:cs typeface="Montserrat Light Bold"/>
              </a:rPr>
              <a:t>বাসা</a:t>
            </a:r>
            <a:r>
              <a:rPr b="1" dirty="0" sz="2800" lang="en-US">
                <a:solidFill>
                  <a:srgbClr val="145DA0"/>
                </a:solidFill>
                <a:cs typeface="Montserrat Light Bold"/>
              </a:rPr>
              <a:t> </a:t>
            </a:r>
            <a:r>
              <a:rPr b="1" dirty="0" sz="2800" lang="en-US" err="1">
                <a:solidFill>
                  <a:srgbClr val="145DA0"/>
                </a:solidFill>
                <a:cs typeface="Montserrat Light Bold"/>
              </a:rPr>
              <a:t>খুঁজুন</a:t>
            </a:r>
            <a:r>
              <a:rPr b="1" dirty="0" sz="2800" lang="en-US">
                <a:solidFill>
                  <a:srgbClr val="145DA0"/>
                </a:solidFill>
                <a:cs typeface="Montserrat Light Bold"/>
              </a:rPr>
              <a:t>..... </a:t>
            </a:r>
          </a:p>
          <a:p>
            <a:pPr algn="l">
              <a:lnSpc>
                <a:spcPts val="4695"/>
              </a:lnSpc>
            </a:pP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সহজেই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, </a:t>
            </a:r>
            <a:r>
              <a:rPr dirty="0" sz="2800" lang="en-US" err="1">
                <a:solidFill>
                  <a:srgbClr val="145DA0"/>
                </a:solidFill>
                <a:cs typeface="Montserrat Light"/>
              </a:rPr>
              <a:t>সবখানে</a:t>
            </a:r>
            <a:r>
              <a:rPr dirty="0" sz="2800" lang="en-US">
                <a:solidFill>
                  <a:srgbClr val="145DA0"/>
                </a:solidFill>
                <a:cs typeface="Montserrat Light"/>
              </a:rPr>
              <a:t>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Basa Khujun. Pitch Deck</dc:title>
  <dc:creator>POCO M2 Pro</dc:creator>
  <cp:lastModifiedBy>asus</cp:lastModifiedBy>
  <dcterms:created xsi:type="dcterms:W3CDTF">2006-08-13T00:00:00Z</dcterms:created>
  <dcterms:modified xsi:type="dcterms:W3CDTF">2022-06-04T03:50:51Z</dcterms:modified>
</cp:coreProperties>
</file>